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7"/>
  </p:notesMasterIdLst>
  <p:sldIdLst>
    <p:sldId id="256" r:id="rId2"/>
    <p:sldId id="283" r:id="rId3"/>
    <p:sldId id="271" r:id="rId4"/>
    <p:sldId id="272" r:id="rId5"/>
    <p:sldId id="273" r:id="rId6"/>
    <p:sldId id="274" r:id="rId7"/>
    <p:sldId id="275" r:id="rId8"/>
    <p:sldId id="259" r:id="rId9"/>
    <p:sldId id="270" r:id="rId10"/>
    <p:sldId id="261" r:id="rId11"/>
    <p:sldId id="265" r:id="rId12"/>
    <p:sldId id="277" r:id="rId13"/>
    <p:sldId id="260" r:id="rId14"/>
    <p:sldId id="269" r:id="rId15"/>
    <p:sldId id="278" r:id="rId16"/>
    <p:sldId id="279" r:id="rId17"/>
    <p:sldId id="264" r:id="rId18"/>
    <p:sldId id="262" r:id="rId19"/>
    <p:sldId id="284" r:id="rId20"/>
    <p:sldId id="267" r:id="rId21"/>
    <p:sldId id="258" r:id="rId22"/>
    <p:sldId id="266" r:id="rId23"/>
    <p:sldId id="280" r:id="rId24"/>
    <p:sldId id="281" r:id="rId25"/>
    <p:sldId id="285"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D65F0C-1ED2-408C-8567-8D32475E28CE}" type="datetimeFigureOut">
              <a:rPr lang="en-US" smtClean="0"/>
              <a:pPr/>
              <a:t>10/19/2020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91F9AA-8929-4DBD-8C52-41700A78975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C13D3E-371B-4EA6-A84B-219B74411837}" type="slidenum">
              <a:rPr lang="en-US"/>
              <a:pPr/>
              <a:t>2</a:t>
            </a:fld>
            <a:endParaRPr lang="en-US"/>
          </a:p>
        </p:txBody>
      </p:sp>
      <p:sp>
        <p:nvSpPr>
          <p:cNvPr id="329730" name="Rectangle 2"/>
          <p:cNvSpPr>
            <a:spLocks noGrp="1" noRot="1" noChangeAspect="1" noChangeArrowheads="1" noTextEdit="1"/>
          </p:cNvSpPr>
          <p:nvPr>
            <p:ph type="sldImg"/>
          </p:nvPr>
        </p:nvSpPr>
        <p:spPr>
          <a:ln/>
        </p:spPr>
      </p:sp>
      <p:sp>
        <p:nvSpPr>
          <p:cNvPr id="32973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10/19/2020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10/19/2020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10/19/2020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17500" y="722313"/>
            <a:ext cx="8637588"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28613" y="1941513"/>
            <a:ext cx="402748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508500" y="1941513"/>
            <a:ext cx="4029075" cy="4114800"/>
          </a:xfrm>
        </p:spPr>
        <p:txBody>
          <a:bodyPr/>
          <a:lstStyle/>
          <a:p>
            <a:endParaRPr lang="en-US"/>
          </a:p>
        </p:txBody>
      </p:sp>
      <p:sp>
        <p:nvSpPr>
          <p:cNvPr id="5" name="Date Placeholder 4"/>
          <p:cNvSpPr>
            <a:spLocks noGrp="1"/>
          </p:cNvSpPr>
          <p:nvPr>
            <p:ph type="dt" sz="half" idx="10"/>
          </p:nvPr>
        </p:nvSpPr>
        <p:spPr>
          <a:xfrm>
            <a:off x="3433763" y="634365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6108700" y="634365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146050" y="6361113"/>
            <a:ext cx="1905000" cy="457200"/>
          </a:xfrm>
        </p:spPr>
        <p:txBody>
          <a:bodyPr/>
          <a:lstStyle>
            <a:lvl1pPr>
              <a:defRPr/>
            </a:lvl1pPr>
          </a:lstStyle>
          <a:p>
            <a:fld id="{3D30590B-D409-4F0B-92EF-DC42F10EAA78}"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10/19/2020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10/19/2020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10/19/2020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10/19/2020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D8BD707-D9CF-40AE-B4C6-C98DA3205C09}" type="datetimeFigureOut">
              <a:rPr lang="en-US" smtClean="0"/>
              <a:pPr/>
              <a:t>10/19/2020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10/19/2020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D8BD707-D9CF-40AE-B4C6-C98DA3205C09}" type="datetimeFigureOut">
              <a:rPr lang="en-US" smtClean="0"/>
              <a:pPr/>
              <a:t>10/19/2020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10/19/2020</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10/19/2020</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gif"/><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04800"/>
            <a:ext cx="8763000" cy="1695450"/>
          </a:xfrm>
        </p:spPr>
        <p:txBody>
          <a:bodyPr>
            <a:noAutofit/>
          </a:bodyPr>
          <a:lstStyle/>
          <a:p>
            <a:r>
              <a:rPr lang="en-US" sz="4800" dirty="0" smtClean="0">
                <a:latin typeface="Arial" pitchFamily="34" charset="0"/>
                <a:cs typeface="Arial" pitchFamily="34" charset="0"/>
              </a:rPr>
              <a:t>FORMS OF IGNEOUS ROCKS</a:t>
            </a:r>
            <a:endParaRPr lang="en-US" sz="4800" dirty="0">
              <a:latin typeface="Arial" pitchFamily="34" charset="0"/>
              <a:cs typeface="Arial" pitchFamily="34" charset="0"/>
            </a:endParaRPr>
          </a:p>
        </p:txBody>
      </p:sp>
      <p:sp>
        <p:nvSpPr>
          <p:cNvPr id="3" name="Subtitle 2"/>
          <p:cNvSpPr>
            <a:spLocks noGrp="1"/>
          </p:cNvSpPr>
          <p:nvPr>
            <p:ph type="subTitle" idx="1"/>
          </p:nvPr>
        </p:nvSpPr>
        <p:spPr>
          <a:xfrm>
            <a:off x="1295400" y="4953000"/>
            <a:ext cx="6400800" cy="1752600"/>
          </a:xfrm>
        </p:spPr>
        <p:txBody>
          <a:bodyPr/>
          <a:lstStyle/>
          <a:p>
            <a:r>
              <a:rPr lang="en-US" dirty="0" err="1" smtClean="0">
                <a:solidFill>
                  <a:schemeClr val="tx1"/>
                </a:solidFill>
                <a:latin typeface="Arial" pitchFamily="34" charset="0"/>
                <a:cs typeface="Arial" pitchFamily="34" charset="0"/>
              </a:rPr>
              <a:t>Rajnikant</a:t>
            </a:r>
            <a:r>
              <a:rPr lang="en-US" dirty="0" smtClean="0">
                <a:solidFill>
                  <a:schemeClr val="tx1"/>
                </a:solidFill>
                <a:latin typeface="Arial" pitchFamily="34" charset="0"/>
                <a:cs typeface="Arial" pitchFamily="34" charset="0"/>
              </a:rPr>
              <a:t> </a:t>
            </a:r>
            <a:r>
              <a:rPr lang="en-US" dirty="0" err="1" smtClean="0">
                <a:solidFill>
                  <a:schemeClr val="tx1"/>
                </a:solidFill>
                <a:latin typeface="Arial" pitchFamily="34" charset="0"/>
                <a:cs typeface="Arial" pitchFamily="34" charset="0"/>
              </a:rPr>
              <a:t>P</a:t>
            </a:r>
            <a:r>
              <a:rPr lang="en-US" dirty="0" err="1" smtClean="0">
                <a:solidFill>
                  <a:schemeClr val="tx1"/>
                </a:solidFill>
                <a:latin typeface="Arial" pitchFamily="34" charset="0"/>
                <a:cs typeface="Arial" pitchFamily="34" charset="0"/>
              </a:rPr>
              <a:t>atidar</a:t>
            </a:r>
            <a:endParaRPr lang="en-US" dirty="0" smtClean="0">
              <a:solidFill>
                <a:schemeClr val="tx1"/>
              </a:solidFill>
              <a:latin typeface="Arial" pitchFamily="34" charset="0"/>
              <a:cs typeface="Arial" pitchFamily="34" charset="0"/>
            </a:endParaRPr>
          </a:p>
          <a:p>
            <a:r>
              <a:rPr lang="en-US" dirty="0" smtClean="0">
                <a:solidFill>
                  <a:schemeClr val="tx1"/>
                </a:solidFill>
                <a:latin typeface="Arial" pitchFamily="34" charset="0"/>
                <a:cs typeface="Arial" pitchFamily="34" charset="0"/>
              </a:rPr>
              <a:t>Department </a:t>
            </a:r>
            <a:r>
              <a:rPr lang="en-US" dirty="0" smtClean="0">
                <a:solidFill>
                  <a:schemeClr val="tx1"/>
                </a:solidFill>
                <a:latin typeface="Arial" pitchFamily="34" charset="0"/>
                <a:cs typeface="Arial" pitchFamily="34" charset="0"/>
              </a:rPr>
              <a:t>of Geology</a:t>
            </a:r>
          </a:p>
          <a:p>
            <a:r>
              <a:rPr lang="en-US" dirty="0" smtClean="0">
                <a:solidFill>
                  <a:schemeClr val="tx1"/>
                </a:solidFill>
                <a:latin typeface="Arial" pitchFamily="34" charset="0"/>
                <a:cs typeface="Arial" pitchFamily="34" charset="0"/>
              </a:rPr>
              <a:t>M.L. Sukhadia University, Udaipur</a:t>
            </a:r>
            <a:endParaRPr lang="en-US" dirty="0">
              <a:solidFill>
                <a:schemeClr val="tx1"/>
              </a:solidFill>
              <a:latin typeface="Arial" pitchFamily="34" charset="0"/>
              <a:cs typeface="Arial" pitchFamily="34" charset="0"/>
            </a:endParaRPr>
          </a:p>
        </p:txBody>
      </p:sp>
      <p:pic>
        <p:nvPicPr>
          <p:cNvPr id="4" name="Picture 4" descr="im13"/>
          <p:cNvPicPr>
            <a:picLocks noChangeAspect="1" noChangeArrowheads="1"/>
          </p:cNvPicPr>
          <p:nvPr/>
        </p:nvPicPr>
        <p:blipFill>
          <a:blip r:embed="rId2"/>
          <a:srcRect/>
          <a:stretch>
            <a:fillRect/>
          </a:stretch>
        </p:blipFill>
        <p:spPr bwMode="auto">
          <a:xfrm>
            <a:off x="2667000" y="1600199"/>
            <a:ext cx="3657600" cy="33984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85800"/>
            <a:ext cx="8686800" cy="3962400"/>
          </a:xfrm>
        </p:spPr>
        <p:txBody>
          <a:bodyPr/>
          <a:lstStyle/>
          <a:p>
            <a:r>
              <a:rPr lang="en-US" sz="2800" dirty="0" smtClean="0">
                <a:latin typeface="Arial" pitchFamily="34" charset="0"/>
                <a:cs typeface="Arial" pitchFamily="34" charset="0"/>
              </a:rPr>
              <a:t>It is a concordant body, with flat bottom and convex upward. It is dome or mushroom shaped.</a:t>
            </a:r>
          </a:p>
          <a:p>
            <a:endParaRPr lang="en-US" sz="2800" dirty="0" smtClean="0">
              <a:latin typeface="Arial" pitchFamily="34" charset="0"/>
              <a:cs typeface="Arial" pitchFamily="34" charset="0"/>
            </a:endParaRPr>
          </a:p>
          <a:p>
            <a:pPr marL="223838" indent="-223838" algn="just"/>
            <a:r>
              <a:rPr lang="en-US" sz="2800" dirty="0" smtClean="0">
                <a:latin typeface="Arial" pitchFamily="34" charset="0"/>
                <a:cs typeface="Arial" pitchFamily="34" charset="0"/>
              </a:rPr>
              <a:t>When viscous magma is injected rapidly along the bedding, as it cannot spreads it pushes up the overlying layers and keep on piling up.</a:t>
            </a:r>
          </a:p>
          <a:p>
            <a:pPr marL="223838" indent="-223838" algn="just">
              <a:buFont typeface="Wingdings" pitchFamily="2" charset="2"/>
              <a:buNone/>
            </a:pPr>
            <a:endParaRPr lang="en-US" sz="2800" dirty="0" smtClean="0">
              <a:latin typeface="Arial" pitchFamily="34" charset="0"/>
              <a:cs typeface="Arial" pitchFamily="34" charset="0"/>
            </a:endParaRPr>
          </a:p>
          <a:p>
            <a:pPr marL="223838" indent="-223838" algn="just"/>
            <a:r>
              <a:rPr lang="en-US" sz="2800" dirty="0" smtClean="0">
                <a:latin typeface="Arial" pitchFamily="34" charset="0"/>
                <a:cs typeface="Arial" pitchFamily="34" charset="0"/>
              </a:rPr>
              <a:t>It causes folding of the overlying rock layers.</a:t>
            </a:r>
          </a:p>
          <a:p>
            <a:endParaRPr lang="en-US" dirty="0"/>
          </a:p>
        </p:txBody>
      </p:sp>
      <p:sp>
        <p:nvSpPr>
          <p:cNvPr id="2" name="Title 1"/>
          <p:cNvSpPr>
            <a:spLocks noGrp="1"/>
          </p:cNvSpPr>
          <p:nvPr>
            <p:ph type="title"/>
          </p:nvPr>
        </p:nvSpPr>
        <p:spPr>
          <a:xfrm>
            <a:off x="457200" y="76200"/>
            <a:ext cx="8229600" cy="563562"/>
          </a:xfrm>
        </p:spPr>
        <p:txBody>
          <a:bodyPr>
            <a:normAutofit fontScale="90000"/>
          </a:bodyPr>
          <a:lstStyle/>
          <a:p>
            <a:r>
              <a:rPr lang="en-US" sz="4000" dirty="0" smtClean="0">
                <a:latin typeface="Arial" pitchFamily="34" charset="0"/>
                <a:cs typeface="Arial" pitchFamily="34" charset="0"/>
              </a:rPr>
              <a:t>Laccoliths</a:t>
            </a:r>
            <a:endParaRPr lang="en-US" sz="4000" dirty="0">
              <a:latin typeface="Arial" pitchFamily="34" charset="0"/>
              <a:cs typeface="Arial" pitchFamily="34" charset="0"/>
            </a:endParaRPr>
          </a:p>
        </p:txBody>
      </p:sp>
      <p:pic>
        <p:nvPicPr>
          <p:cNvPr id="4" name="Picture 3" descr="29.jpg"/>
          <p:cNvPicPr>
            <a:picLocks noChangeAspect="1"/>
          </p:cNvPicPr>
          <p:nvPr/>
        </p:nvPicPr>
        <p:blipFill>
          <a:blip r:embed="rId2"/>
          <a:stretch>
            <a:fillRect/>
          </a:stretch>
        </p:blipFill>
        <p:spPr>
          <a:xfrm>
            <a:off x="685799" y="4724400"/>
            <a:ext cx="3104561" cy="1981200"/>
          </a:xfrm>
          <a:prstGeom prst="rect">
            <a:avLst/>
          </a:prstGeom>
        </p:spPr>
      </p:pic>
      <p:pic>
        <p:nvPicPr>
          <p:cNvPr id="5" name="Picture 4" descr="30.jpg"/>
          <p:cNvPicPr>
            <a:picLocks noChangeAspect="1"/>
          </p:cNvPicPr>
          <p:nvPr/>
        </p:nvPicPr>
        <p:blipFill>
          <a:blip r:embed="rId3"/>
          <a:stretch>
            <a:fillRect/>
          </a:stretch>
        </p:blipFill>
        <p:spPr>
          <a:xfrm>
            <a:off x="5181600" y="4648200"/>
            <a:ext cx="3124200" cy="2052723"/>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762000"/>
            <a:ext cx="8686800" cy="5364163"/>
          </a:xfrm>
        </p:spPr>
        <p:txBody>
          <a:bodyPr>
            <a:normAutofit/>
          </a:bodyPr>
          <a:lstStyle/>
          <a:p>
            <a:pPr algn="just"/>
            <a:r>
              <a:rPr lang="en-US" sz="2800" dirty="0" smtClean="0">
                <a:latin typeface="Arial" pitchFamily="34" charset="0"/>
                <a:cs typeface="Arial" pitchFamily="34" charset="0"/>
              </a:rPr>
              <a:t>These are basin or saucer-shaped concordant bodies with top nearly flat and convex bottom</a:t>
            </a:r>
          </a:p>
          <a:p>
            <a:pPr algn="just"/>
            <a:endParaRPr lang="en-US" sz="2800" dirty="0" smtClean="0">
              <a:latin typeface="Arial" pitchFamily="34" charset="0"/>
              <a:cs typeface="Arial" pitchFamily="34" charset="0"/>
            </a:endParaRPr>
          </a:p>
          <a:p>
            <a:pPr algn="just"/>
            <a:r>
              <a:rPr lang="en-US" sz="2800" dirty="0" smtClean="0">
                <a:latin typeface="Arial" pitchFamily="34" charset="0"/>
                <a:cs typeface="Arial" pitchFamily="34" charset="0"/>
              </a:rPr>
              <a:t>They may be very huge body with diameter </a:t>
            </a:r>
            <a:r>
              <a:rPr lang="en-US" sz="2800" dirty="0" err="1" smtClean="0">
                <a:latin typeface="Arial" pitchFamily="34" charset="0"/>
                <a:cs typeface="Arial" pitchFamily="34" charset="0"/>
              </a:rPr>
              <a:t>upto</a:t>
            </a:r>
            <a:r>
              <a:rPr lang="en-US" sz="2800" dirty="0" smtClean="0">
                <a:latin typeface="Arial" pitchFamily="34" charset="0"/>
                <a:cs typeface="Arial" pitchFamily="34" charset="0"/>
              </a:rPr>
              <a:t> 150 miles (app. 240 km)</a:t>
            </a:r>
            <a:endParaRPr lang="en-US" sz="2800" dirty="0">
              <a:latin typeface="Arial" pitchFamily="34" charset="0"/>
              <a:cs typeface="Arial" pitchFamily="34" charset="0"/>
            </a:endParaRPr>
          </a:p>
        </p:txBody>
      </p:sp>
      <p:sp>
        <p:nvSpPr>
          <p:cNvPr id="2" name="Title 1"/>
          <p:cNvSpPr>
            <a:spLocks noGrp="1"/>
          </p:cNvSpPr>
          <p:nvPr>
            <p:ph type="title"/>
          </p:nvPr>
        </p:nvSpPr>
        <p:spPr>
          <a:xfrm>
            <a:off x="457200" y="76200"/>
            <a:ext cx="8229600" cy="715962"/>
          </a:xfrm>
        </p:spPr>
        <p:txBody>
          <a:bodyPr>
            <a:normAutofit/>
          </a:bodyPr>
          <a:lstStyle/>
          <a:p>
            <a:r>
              <a:rPr lang="en-US" sz="3600" dirty="0" err="1" smtClean="0">
                <a:latin typeface="Arial" pitchFamily="34" charset="0"/>
                <a:cs typeface="Arial" pitchFamily="34" charset="0"/>
              </a:rPr>
              <a:t>Lopoliths</a:t>
            </a:r>
            <a:endParaRPr lang="en-US" sz="3600" dirty="0">
              <a:latin typeface="Arial" pitchFamily="34" charset="0"/>
              <a:cs typeface="Arial" pitchFamily="34" charset="0"/>
            </a:endParaRPr>
          </a:p>
        </p:txBody>
      </p:sp>
      <p:grpSp>
        <p:nvGrpSpPr>
          <p:cNvPr id="4" name="Group 20"/>
          <p:cNvGrpSpPr>
            <a:grpSpLocks/>
          </p:cNvGrpSpPr>
          <p:nvPr/>
        </p:nvGrpSpPr>
        <p:grpSpPr bwMode="auto">
          <a:xfrm>
            <a:off x="533400" y="3581400"/>
            <a:ext cx="3505200" cy="2667000"/>
            <a:chOff x="1200" y="2544"/>
            <a:chExt cx="3136" cy="1648"/>
          </a:xfrm>
        </p:grpSpPr>
        <p:sp>
          <p:nvSpPr>
            <p:cNvPr id="5" name="Rectangle 6"/>
            <p:cNvSpPr>
              <a:spLocks noChangeArrowheads="1"/>
            </p:cNvSpPr>
            <p:nvPr/>
          </p:nvSpPr>
          <p:spPr bwMode="auto">
            <a:xfrm>
              <a:off x="1296" y="2544"/>
              <a:ext cx="2976" cy="1632"/>
            </a:xfrm>
            <a:prstGeom prst="rect">
              <a:avLst/>
            </a:prstGeom>
            <a:solidFill>
              <a:srgbClr val="9933FF"/>
            </a:solidFill>
            <a:ln w="9525">
              <a:noFill/>
              <a:miter lim="800000"/>
              <a:headEnd/>
              <a:tailEnd/>
            </a:ln>
            <a:effectLst/>
          </p:spPr>
          <p:txBody>
            <a:bodyPr wrap="none" anchor="ctr"/>
            <a:lstStyle/>
            <a:p>
              <a:endParaRPr lang="en-US"/>
            </a:p>
          </p:txBody>
        </p:sp>
        <p:sp>
          <p:nvSpPr>
            <p:cNvPr id="6" name="Rectangle 7" descr="20%"/>
            <p:cNvSpPr>
              <a:spLocks noChangeArrowheads="1"/>
            </p:cNvSpPr>
            <p:nvPr/>
          </p:nvSpPr>
          <p:spPr bwMode="auto">
            <a:xfrm rot="995825">
              <a:off x="1344" y="3264"/>
              <a:ext cx="1200" cy="240"/>
            </a:xfrm>
            <a:prstGeom prst="rect">
              <a:avLst/>
            </a:prstGeom>
            <a:pattFill prst="pct20">
              <a:fgClr>
                <a:srgbClr val="000066"/>
              </a:fgClr>
              <a:bgClr>
                <a:schemeClr val="bg1"/>
              </a:bgClr>
            </a:pattFill>
            <a:ln w="9525">
              <a:solidFill>
                <a:schemeClr val="tx1"/>
              </a:solidFill>
              <a:miter lim="800000"/>
              <a:headEnd/>
              <a:tailEnd/>
            </a:ln>
            <a:effectLst/>
          </p:spPr>
          <p:txBody>
            <a:bodyPr wrap="none" anchor="ctr"/>
            <a:lstStyle/>
            <a:p>
              <a:endParaRPr lang="en-US"/>
            </a:p>
          </p:txBody>
        </p:sp>
        <p:sp>
          <p:nvSpPr>
            <p:cNvPr id="7" name="Rectangle 8" descr="Diagonal brick"/>
            <p:cNvSpPr>
              <a:spLocks noChangeArrowheads="1"/>
            </p:cNvSpPr>
            <p:nvPr/>
          </p:nvSpPr>
          <p:spPr bwMode="auto">
            <a:xfrm rot="995825">
              <a:off x="1296" y="3504"/>
              <a:ext cx="1200" cy="240"/>
            </a:xfrm>
            <a:prstGeom prst="rect">
              <a:avLst/>
            </a:prstGeom>
            <a:pattFill prst="diagBrick">
              <a:fgClr>
                <a:srgbClr val="FF3300"/>
              </a:fgClr>
              <a:bgClr>
                <a:schemeClr val="bg1"/>
              </a:bgClr>
            </a:pattFill>
            <a:ln w="9525">
              <a:solidFill>
                <a:srgbClr val="FF3300"/>
              </a:solidFill>
              <a:miter lim="800000"/>
              <a:headEnd/>
              <a:tailEnd/>
            </a:ln>
            <a:effectLst/>
          </p:spPr>
          <p:txBody>
            <a:bodyPr wrap="none" anchor="ctr"/>
            <a:lstStyle/>
            <a:p>
              <a:endParaRPr lang="en-US"/>
            </a:p>
          </p:txBody>
        </p:sp>
        <p:grpSp>
          <p:nvGrpSpPr>
            <p:cNvPr id="8" name="Group 11"/>
            <p:cNvGrpSpPr>
              <a:grpSpLocks/>
            </p:cNvGrpSpPr>
            <p:nvPr/>
          </p:nvGrpSpPr>
          <p:grpSpPr bwMode="auto">
            <a:xfrm rot="-1933780">
              <a:off x="2832" y="3264"/>
              <a:ext cx="1248" cy="480"/>
              <a:chOff x="2832" y="3264"/>
              <a:chExt cx="1248" cy="480"/>
            </a:xfrm>
          </p:grpSpPr>
          <p:sp>
            <p:nvSpPr>
              <p:cNvPr id="12" name="Rectangle 11" descr="20%"/>
              <p:cNvSpPr>
                <a:spLocks noChangeArrowheads="1"/>
              </p:cNvSpPr>
              <p:nvPr/>
            </p:nvSpPr>
            <p:spPr bwMode="auto">
              <a:xfrm rot="995825">
                <a:off x="2880" y="3264"/>
                <a:ext cx="1200" cy="240"/>
              </a:xfrm>
              <a:prstGeom prst="rect">
                <a:avLst/>
              </a:prstGeom>
              <a:pattFill prst="pct20">
                <a:fgClr>
                  <a:srgbClr val="000066"/>
                </a:fgClr>
                <a:bgClr>
                  <a:schemeClr val="bg1"/>
                </a:bgClr>
              </a:pattFill>
              <a:ln w="9525">
                <a:solidFill>
                  <a:schemeClr val="tx1"/>
                </a:solidFill>
                <a:miter lim="800000"/>
                <a:headEnd/>
                <a:tailEnd/>
              </a:ln>
              <a:effectLst/>
            </p:spPr>
            <p:txBody>
              <a:bodyPr wrap="none" anchor="ctr"/>
              <a:lstStyle/>
              <a:p>
                <a:endParaRPr lang="en-US"/>
              </a:p>
            </p:txBody>
          </p:sp>
          <p:sp>
            <p:nvSpPr>
              <p:cNvPr id="13" name="Rectangle 12" descr="Diagonal brick"/>
              <p:cNvSpPr>
                <a:spLocks noChangeArrowheads="1"/>
              </p:cNvSpPr>
              <p:nvPr/>
            </p:nvSpPr>
            <p:spPr bwMode="auto">
              <a:xfrm rot="995825">
                <a:off x="2832" y="3504"/>
                <a:ext cx="1200" cy="240"/>
              </a:xfrm>
              <a:prstGeom prst="rect">
                <a:avLst/>
              </a:prstGeom>
              <a:pattFill prst="diagBrick">
                <a:fgClr>
                  <a:srgbClr val="FF3300"/>
                </a:fgClr>
                <a:bgClr>
                  <a:schemeClr val="bg1"/>
                </a:bgClr>
              </a:pattFill>
              <a:ln w="9525">
                <a:solidFill>
                  <a:srgbClr val="FF3300"/>
                </a:solidFill>
                <a:miter lim="800000"/>
                <a:headEnd/>
                <a:tailEnd/>
              </a:ln>
              <a:effectLst/>
            </p:spPr>
            <p:txBody>
              <a:bodyPr wrap="none" anchor="ctr"/>
              <a:lstStyle/>
              <a:p>
                <a:endParaRPr lang="en-US"/>
              </a:p>
            </p:txBody>
          </p:sp>
        </p:grpSp>
        <p:sp>
          <p:nvSpPr>
            <p:cNvPr id="9" name="Freeform 12" descr="Large confetti"/>
            <p:cNvSpPr>
              <a:spLocks/>
            </p:cNvSpPr>
            <p:nvPr/>
          </p:nvSpPr>
          <p:spPr bwMode="auto">
            <a:xfrm>
              <a:off x="1248" y="2736"/>
              <a:ext cx="3088" cy="384"/>
            </a:xfrm>
            <a:custGeom>
              <a:avLst/>
              <a:gdLst/>
              <a:ahLst/>
              <a:cxnLst>
                <a:cxn ang="0">
                  <a:pos x="200" y="24"/>
                </a:cxn>
                <a:cxn ang="0">
                  <a:pos x="1400" y="168"/>
                </a:cxn>
                <a:cxn ang="0">
                  <a:pos x="2936" y="24"/>
                </a:cxn>
                <a:cxn ang="0">
                  <a:pos x="2312" y="312"/>
                </a:cxn>
                <a:cxn ang="0">
                  <a:pos x="1160" y="360"/>
                </a:cxn>
                <a:cxn ang="0">
                  <a:pos x="200" y="168"/>
                </a:cxn>
                <a:cxn ang="0">
                  <a:pos x="200" y="24"/>
                </a:cxn>
              </a:cxnLst>
              <a:rect l="0" t="0" r="r" b="b"/>
              <a:pathLst>
                <a:path w="3088" h="384">
                  <a:moveTo>
                    <a:pt x="200" y="24"/>
                  </a:moveTo>
                  <a:cubicBezTo>
                    <a:pt x="400" y="24"/>
                    <a:pt x="944" y="168"/>
                    <a:pt x="1400" y="168"/>
                  </a:cubicBezTo>
                  <a:cubicBezTo>
                    <a:pt x="1856" y="168"/>
                    <a:pt x="2784" y="0"/>
                    <a:pt x="2936" y="24"/>
                  </a:cubicBezTo>
                  <a:cubicBezTo>
                    <a:pt x="3088" y="48"/>
                    <a:pt x="2608" y="256"/>
                    <a:pt x="2312" y="312"/>
                  </a:cubicBezTo>
                  <a:cubicBezTo>
                    <a:pt x="2016" y="368"/>
                    <a:pt x="1512" y="384"/>
                    <a:pt x="1160" y="360"/>
                  </a:cubicBezTo>
                  <a:cubicBezTo>
                    <a:pt x="808" y="336"/>
                    <a:pt x="352" y="224"/>
                    <a:pt x="200" y="168"/>
                  </a:cubicBezTo>
                  <a:cubicBezTo>
                    <a:pt x="48" y="112"/>
                    <a:pt x="0" y="24"/>
                    <a:pt x="200" y="24"/>
                  </a:cubicBezTo>
                  <a:close/>
                </a:path>
              </a:pathLst>
            </a:custGeom>
            <a:pattFill prst="lgConfetti">
              <a:fgClr>
                <a:srgbClr val="996600"/>
              </a:fgClr>
              <a:bgClr>
                <a:schemeClr val="bg1"/>
              </a:bgClr>
            </a:pattFill>
            <a:ln w="9525">
              <a:solidFill>
                <a:schemeClr val="tx1"/>
              </a:solidFill>
              <a:round/>
              <a:headEnd/>
              <a:tailEnd/>
            </a:ln>
            <a:effectLst/>
          </p:spPr>
          <p:txBody>
            <a:bodyPr/>
            <a:lstStyle/>
            <a:p>
              <a:endParaRPr lang="en-US"/>
            </a:p>
          </p:txBody>
        </p:sp>
        <p:sp>
          <p:nvSpPr>
            <p:cNvPr id="10" name="Freeform 13" descr="Light upward diagonal"/>
            <p:cNvSpPr>
              <a:spLocks/>
            </p:cNvSpPr>
            <p:nvPr/>
          </p:nvSpPr>
          <p:spPr bwMode="auto">
            <a:xfrm>
              <a:off x="1200" y="2544"/>
              <a:ext cx="3088" cy="384"/>
            </a:xfrm>
            <a:custGeom>
              <a:avLst/>
              <a:gdLst/>
              <a:ahLst/>
              <a:cxnLst>
                <a:cxn ang="0">
                  <a:pos x="200" y="24"/>
                </a:cxn>
                <a:cxn ang="0">
                  <a:pos x="1400" y="168"/>
                </a:cxn>
                <a:cxn ang="0">
                  <a:pos x="2936" y="24"/>
                </a:cxn>
                <a:cxn ang="0">
                  <a:pos x="2312" y="312"/>
                </a:cxn>
                <a:cxn ang="0">
                  <a:pos x="1160" y="360"/>
                </a:cxn>
                <a:cxn ang="0">
                  <a:pos x="200" y="168"/>
                </a:cxn>
                <a:cxn ang="0">
                  <a:pos x="200" y="24"/>
                </a:cxn>
              </a:cxnLst>
              <a:rect l="0" t="0" r="r" b="b"/>
              <a:pathLst>
                <a:path w="3088" h="384">
                  <a:moveTo>
                    <a:pt x="200" y="24"/>
                  </a:moveTo>
                  <a:cubicBezTo>
                    <a:pt x="400" y="24"/>
                    <a:pt x="944" y="168"/>
                    <a:pt x="1400" y="168"/>
                  </a:cubicBezTo>
                  <a:cubicBezTo>
                    <a:pt x="1856" y="168"/>
                    <a:pt x="2784" y="0"/>
                    <a:pt x="2936" y="24"/>
                  </a:cubicBezTo>
                  <a:cubicBezTo>
                    <a:pt x="3088" y="48"/>
                    <a:pt x="2608" y="256"/>
                    <a:pt x="2312" y="312"/>
                  </a:cubicBezTo>
                  <a:cubicBezTo>
                    <a:pt x="2016" y="368"/>
                    <a:pt x="1512" y="384"/>
                    <a:pt x="1160" y="360"/>
                  </a:cubicBezTo>
                  <a:cubicBezTo>
                    <a:pt x="808" y="336"/>
                    <a:pt x="352" y="224"/>
                    <a:pt x="200" y="168"/>
                  </a:cubicBezTo>
                  <a:cubicBezTo>
                    <a:pt x="48" y="112"/>
                    <a:pt x="0" y="24"/>
                    <a:pt x="200" y="24"/>
                  </a:cubicBezTo>
                  <a:close/>
                </a:path>
              </a:pathLst>
            </a:custGeom>
            <a:pattFill prst="ltUpDiag">
              <a:fgClr>
                <a:srgbClr val="996600"/>
              </a:fgClr>
              <a:bgClr>
                <a:schemeClr val="bg1"/>
              </a:bgClr>
            </a:pattFill>
            <a:ln w="9525">
              <a:solidFill>
                <a:schemeClr val="tx1"/>
              </a:solidFill>
              <a:round/>
              <a:headEnd/>
              <a:tailEnd/>
            </a:ln>
            <a:effectLst/>
          </p:spPr>
          <p:txBody>
            <a:bodyPr/>
            <a:lstStyle/>
            <a:p>
              <a:endParaRPr lang="en-US"/>
            </a:p>
          </p:txBody>
        </p:sp>
        <p:sp>
          <p:nvSpPr>
            <p:cNvPr id="11" name="Freeform 16" descr="Divot"/>
            <p:cNvSpPr>
              <a:spLocks/>
            </p:cNvSpPr>
            <p:nvPr/>
          </p:nvSpPr>
          <p:spPr bwMode="auto">
            <a:xfrm>
              <a:off x="1256" y="2848"/>
              <a:ext cx="3032" cy="1344"/>
            </a:xfrm>
            <a:custGeom>
              <a:avLst/>
              <a:gdLst/>
              <a:ahLst/>
              <a:cxnLst>
                <a:cxn ang="0">
                  <a:pos x="1192" y="1232"/>
                </a:cxn>
                <a:cxn ang="0">
                  <a:pos x="1288" y="560"/>
                </a:cxn>
                <a:cxn ang="0">
                  <a:pos x="184" y="224"/>
                </a:cxn>
                <a:cxn ang="0">
                  <a:pos x="184" y="80"/>
                </a:cxn>
                <a:cxn ang="0">
                  <a:pos x="1048" y="272"/>
                </a:cxn>
                <a:cxn ang="0">
                  <a:pos x="1672" y="272"/>
                </a:cxn>
                <a:cxn ang="0">
                  <a:pos x="2200" y="224"/>
                </a:cxn>
                <a:cxn ang="0">
                  <a:pos x="2680" y="80"/>
                </a:cxn>
                <a:cxn ang="0">
                  <a:pos x="2824" y="32"/>
                </a:cxn>
                <a:cxn ang="0">
                  <a:pos x="2824" y="272"/>
                </a:cxn>
                <a:cxn ang="0">
                  <a:pos x="1576" y="560"/>
                </a:cxn>
                <a:cxn ang="0">
                  <a:pos x="1816" y="1232"/>
                </a:cxn>
                <a:cxn ang="0">
                  <a:pos x="1192" y="1232"/>
                </a:cxn>
              </a:cxnLst>
              <a:rect l="0" t="0" r="r" b="b"/>
              <a:pathLst>
                <a:path w="3032" h="1344">
                  <a:moveTo>
                    <a:pt x="1192" y="1232"/>
                  </a:moveTo>
                  <a:cubicBezTo>
                    <a:pt x="1104" y="1120"/>
                    <a:pt x="1456" y="728"/>
                    <a:pt x="1288" y="560"/>
                  </a:cubicBezTo>
                  <a:cubicBezTo>
                    <a:pt x="1120" y="392"/>
                    <a:pt x="368" y="304"/>
                    <a:pt x="184" y="224"/>
                  </a:cubicBezTo>
                  <a:cubicBezTo>
                    <a:pt x="0" y="144"/>
                    <a:pt x="40" y="72"/>
                    <a:pt x="184" y="80"/>
                  </a:cubicBezTo>
                  <a:cubicBezTo>
                    <a:pt x="328" y="88"/>
                    <a:pt x="800" y="240"/>
                    <a:pt x="1048" y="272"/>
                  </a:cubicBezTo>
                  <a:cubicBezTo>
                    <a:pt x="1296" y="304"/>
                    <a:pt x="1480" y="280"/>
                    <a:pt x="1672" y="272"/>
                  </a:cubicBezTo>
                  <a:cubicBezTo>
                    <a:pt x="1864" y="264"/>
                    <a:pt x="2032" y="256"/>
                    <a:pt x="2200" y="224"/>
                  </a:cubicBezTo>
                  <a:cubicBezTo>
                    <a:pt x="2368" y="192"/>
                    <a:pt x="2576" y="112"/>
                    <a:pt x="2680" y="80"/>
                  </a:cubicBezTo>
                  <a:cubicBezTo>
                    <a:pt x="2784" y="48"/>
                    <a:pt x="2800" y="0"/>
                    <a:pt x="2824" y="32"/>
                  </a:cubicBezTo>
                  <a:cubicBezTo>
                    <a:pt x="2848" y="64"/>
                    <a:pt x="3032" y="184"/>
                    <a:pt x="2824" y="272"/>
                  </a:cubicBezTo>
                  <a:cubicBezTo>
                    <a:pt x="2616" y="360"/>
                    <a:pt x="1744" y="400"/>
                    <a:pt x="1576" y="560"/>
                  </a:cubicBezTo>
                  <a:cubicBezTo>
                    <a:pt x="1408" y="720"/>
                    <a:pt x="1888" y="1120"/>
                    <a:pt x="1816" y="1232"/>
                  </a:cubicBezTo>
                  <a:cubicBezTo>
                    <a:pt x="1744" y="1344"/>
                    <a:pt x="1280" y="1344"/>
                    <a:pt x="1192" y="1232"/>
                  </a:cubicBezTo>
                  <a:close/>
                </a:path>
              </a:pathLst>
            </a:custGeom>
            <a:pattFill prst="divot">
              <a:fgClr>
                <a:schemeClr val="tx2"/>
              </a:fgClr>
              <a:bgClr>
                <a:schemeClr val="bg1"/>
              </a:bgClr>
            </a:pattFill>
            <a:ln w="38100" cmpd="sng">
              <a:solidFill>
                <a:srgbClr val="FF3300"/>
              </a:solidFill>
              <a:round/>
              <a:headEnd/>
              <a:tailEnd/>
            </a:ln>
            <a:effec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34.png"/>
          <p:cNvPicPr>
            <a:picLocks noChangeAspect="1"/>
          </p:cNvPicPr>
          <p:nvPr/>
        </p:nvPicPr>
        <p:blipFill>
          <a:blip r:embed="rId2"/>
          <a:stretch>
            <a:fillRect/>
          </a:stretch>
        </p:blipFill>
        <p:spPr>
          <a:xfrm>
            <a:off x="304800" y="685800"/>
            <a:ext cx="6927132" cy="5029200"/>
          </a:xfrm>
          <a:prstGeom prst="rect">
            <a:avLst/>
          </a:prstGeom>
        </p:spPr>
      </p:pic>
      <p:sp>
        <p:nvSpPr>
          <p:cNvPr id="5" name="TextBox 4"/>
          <p:cNvSpPr txBox="1"/>
          <p:nvPr/>
        </p:nvSpPr>
        <p:spPr>
          <a:xfrm>
            <a:off x="7391400" y="4267200"/>
            <a:ext cx="1534394" cy="461665"/>
          </a:xfrm>
          <a:prstGeom prst="rect">
            <a:avLst/>
          </a:prstGeom>
          <a:noFill/>
        </p:spPr>
        <p:txBody>
          <a:bodyPr wrap="none" rtlCol="0">
            <a:spAutoFit/>
          </a:bodyPr>
          <a:lstStyle/>
          <a:p>
            <a:r>
              <a:rPr lang="en-US" sz="2400" b="1" dirty="0" err="1" smtClean="0">
                <a:latin typeface="Arial" pitchFamily="34" charset="0"/>
                <a:cs typeface="Arial" pitchFamily="34" charset="0"/>
              </a:rPr>
              <a:t>Laccolith</a:t>
            </a:r>
            <a:endParaRPr lang="en-US" sz="2400" b="1" dirty="0">
              <a:latin typeface="Arial" pitchFamily="34" charset="0"/>
              <a:cs typeface="Arial" pitchFamily="34" charset="0"/>
            </a:endParaRPr>
          </a:p>
        </p:txBody>
      </p:sp>
      <p:sp>
        <p:nvSpPr>
          <p:cNvPr id="6" name="TextBox 5"/>
          <p:cNvSpPr txBox="1"/>
          <p:nvPr/>
        </p:nvSpPr>
        <p:spPr>
          <a:xfrm>
            <a:off x="7391400" y="1600200"/>
            <a:ext cx="1394934" cy="461665"/>
          </a:xfrm>
          <a:prstGeom prst="rect">
            <a:avLst/>
          </a:prstGeom>
          <a:noFill/>
        </p:spPr>
        <p:txBody>
          <a:bodyPr wrap="none" rtlCol="0">
            <a:spAutoFit/>
          </a:bodyPr>
          <a:lstStyle/>
          <a:p>
            <a:r>
              <a:rPr lang="en-US" sz="2400" b="1" dirty="0" err="1" smtClean="0">
                <a:latin typeface="Arial" pitchFamily="34" charset="0"/>
                <a:cs typeface="Arial" pitchFamily="34" charset="0"/>
              </a:rPr>
              <a:t>Lopolith</a:t>
            </a:r>
            <a:endParaRPr lang="en-US" sz="2400" b="1" dirty="0">
              <a:latin typeface="Arial" pitchFamily="34" charset="0"/>
              <a:cs typeface="Arial" pitchFamily="34" charset="0"/>
            </a:endParaRPr>
          </a:p>
        </p:txBody>
      </p:sp>
      <p:sp>
        <p:nvSpPr>
          <p:cNvPr id="7" name="Left Arrow 6"/>
          <p:cNvSpPr/>
          <p:nvPr/>
        </p:nvSpPr>
        <p:spPr>
          <a:xfrm>
            <a:off x="6934200" y="1752600"/>
            <a:ext cx="457200"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 Arrow 7"/>
          <p:cNvSpPr/>
          <p:nvPr/>
        </p:nvSpPr>
        <p:spPr>
          <a:xfrm>
            <a:off x="6934200" y="4495800"/>
            <a:ext cx="457200"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838200"/>
            <a:ext cx="8839200" cy="5791200"/>
          </a:xfrm>
        </p:spPr>
        <p:txBody>
          <a:bodyPr>
            <a:normAutofit fontScale="85000" lnSpcReduction="20000"/>
          </a:bodyPr>
          <a:lstStyle/>
          <a:p>
            <a:pPr algn="just"/>
            <a:r>
              <a:rPr lang="en-US" sz="3100" dirty="0" smtClean="0">
                <a:latin typeface="Arial" pitchFamily="34" charset="0"/>
                <a:cs typeface="Arial" pitchFamily="34" charset="0"/>
              </a:rPr>
              <a:t>Dykes and sills are the most common forms of the intrusive igneous bodies.</a:t>
            </a:r>
          </a:p>
          <a:p>
            <a:pPr algn="just">
              <a:buNone/>
            </a:pPr>
            <a:endParaRPr lang="en-US" sz="3100" dirty="0" smtClean="0">
              <a:latin typeface="Arial" pitchFamily="34" charset="0"/>
              <a:cs typeface="Arial" pitchFamily="34" charset="0"/>
            </a:endParaRPr>
          </a:p>
          <a:p>
            <a:pPr marL="282575" indent="-282575" algn="just">
              <a:buFontTx/>
              <a:buChar char="•"/>
            </a:pPr>
            <a:r>
              <a:rPr lang="en-US" sz="3100" dirty="0" smtClean="0">
                <a:latin typeface="Arial" pitchFamily="34" charset="0"/>
                <a:cs typeface="Arial" pitchFamily="34" charset="0"/>
              </a:rPr>
              <a:t>They are discordant as such cut across the bedding or structures of the rocks in which they intrude.</a:t>
            </a:r>
          </a:p>
          <a:p>
            <a:pPr marL="282575" indent="-282575" algn="just">
              <a:buFontTx/>
              <a:buChar char="•"/>
            </a:pPr>
            <a:endParaRPr lang="en-US" sz="3100" dirty="0" smtClean="0">
              <a:latin typeface="Arial" pitchFamily="34" charset="0"/>
              <a:cs typeface="Arial" pitchFamily="34" charset="0"/>
            </a:endParaRPr>
          </a:p>
          <a:p>
            <a:pPr marL="282575" indent="-282575" algn="just">
              <a:buFontTx/>
              <a:buChar char="•"/>
            </a:pPr>
            <a:r>
              <a:rPr lang="en-US" sz="3100" dirty="0" smtClean="0">
                <a:latin typeface="Arial" pitchFamily="34" charset="0"/>
                <a:cs typeface="Arial" pitchFamily="34" charset="0"/>
              </a:rPr>
              <a:t>Dykes are formed by the intrusion of magma in the country rocks. </a:t>
            </a:r>
          </a:p>
          <a:p>
            <a:pPr marL="282575" indent="-282575" algn="just">
              <a:buFontTx/>
              <a:buChar char="•"/>
            </a:pPr>
            <a:endParaRPr lang="en-US" sz="3100" dirty="0" smtClean="0">
              <a:latin typeface="Arial" pitchFamily="34" charset="0"/>
              <a:cs typeface="Arial" pitchFamily="34" charset="0"/>
            </a:endParaRPr>
          </a:p>
          <a:p>
            <a:pPr marL="282575" indent="-282575" algn="just">
              <a:buFontTx/>
              <a:buChar char="•"/>
            </a:pPr>
            <a:r>
              <a:rPr lang="en-US" sz="3100" dirty="0" smtClean="0">
                <a:latin typeface="Arial" pitchFamily="34" charset="0"/>
                <a:cs typeface="Arial" pitchFamily="34" charset="0"/>
              </a:rPr>
              <a:t>Dykes may be vertical or inclined. </a:t>
            </a:r>
          </a:p>
          <a:p>
            <a:pPr marL="282575" indent="-282575" algn="just">
              <a:buNone/>
            </a:pPr>
            <a:endParaRPr lang="en-US" sz="3100" dirty="0" smtClean="0">
              <a:latin typeface="Arial" pitchFamily="34" charset="0"/>
              <a:cs typeface="Arial" pitchFamily="34" charset="0"/>
            </a:endParaRPr>
          </a:p>
          <a:p>
            <a:pPr marL="282575" indent="-282575" algn="just">
              <a:buFontTx/>
              <a:buChar char="•"/>
            </a:pPr>
            <a:r>
              <a:rPr lang="en-US" sz="3100" dirty="0" smtClean="0">
                <a:latin typeface="Arial" pitchFamily="34" charset="0"/>
                <a:cs typeface="Arial" pitchFamily="34" charset="0"/>
              </a:rPr>
              <a:t>Thickness vary widely from an inch </a:t>
            </a:r>
            <a:r>
              <a:rPr lang="en-US" sz="3100" dirty="0" err="1" smtClean="0">
                <a:latin typeface="Arial" pitchFamily="34" charset="0"/>
                <a:cs typeface="Arial" pitchFamily="34" charset="0"/>
              </a:rPr>
              <a:t>upto</a:t>
            </a:r>
            <a:r>
              <a:rPr lang="en-US" sz="3100" dirty="0" smtClean="0">
                <a:latin typeface="Arial" pitchFamily="34" charset="0"/>
                <a:cs typeface="Arial" pitchFamily="34" charset="0"/>
              </a:rPr>
              <a:t> hundred of feet.</a:t>
            </a:r>
          </a:p>
          <a:p>
            <a:pPr marL="282575" indent="-282575" algn="just">
              <a:buNone/>
            </a:pPr>
            <a:endParaRPr lang="en-US" sz="3100" dirty="0" smtClean="0">
              <a:latin typeface="Arial" pitchFamily="34" charset="0"/>
              <a:cs typeface="Arial" pitchFamily="34" charset="0"/>
            </a:endParaRPr>
          </a:p>
          <a:p>
            <a:pPr marL="282575" indent="-282575" algn="just">
              <a:buFontTx/>
              <a:buChar char="•"/>
            </a:pPr>
            <a:r>
              <a:rPr lang="en-US" sz="3100" dirty="0" smtClean="0">
                <a:latin typeface="Arial" pitchFamily="34" charset="0"/>
                <a:cs typeface="Arial" pitchFamily="34" charset="0"/>
              </a:rPr>
              <a:t>Dykes may be simple dyke, multiple dyke or dyke-swarm (number of dykes). </a:t>
            </a:r>
          </a:p>
          <a:p>
            <a:endParaRPr lang="en-US" dirty="0"/>
          </a:p>
        </p:txBody>
      </p:sp>
      <p:sp>
        <p:nvSpPr>
          <p:cNvPr id="2" name="Title 1"/>
          <p:cNvSpPr>
            <a:spLocks noGrp="1"/>
          </p:cNvSpPr>
          <p:nvPr>
            <p:ph type="title"/>
          </p:nvPr>
        </p:nvSpPr>
        <p:spPr>
          <a:xfrm>
            <a:off x="457200" y="152400"/>
            <a:ext cx="8229600" cy="639762"/>
          </a:xfrm>
        </p:spPr>
        <p:txBody>
          <a:bodyPr>
            <a:noAutofit/>
          </a:bodyPr>
          <a:lstStyle/>
          <a:p>
            <a:r>
              <a:rPr lang="en-US" sz="3600" dirty="0" smtClean="0">
                <a:latin typeface="Arial" pitchFamily="34" charset="0"/>
                <a:cs typeface="Arial" pitchFamily="34" charset="0"/>
              </a:rPr>
              <a:t>Dykes</a:t>
            </a:r>
            <a:endParaRPr lang="en-US" sz="36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7.jpg"/>
          <p:cNvPicPr>
            <a:picLocks noChangeAspect="1"/>
          </p:cNvPicPr>
          <p:nvPr/>
        </p:nvPicPr>
        <p:blipFill>
          <a:blip r:embed="rId2"/>
          <a:stretch>
            <a:fillRect/>
          </a:stretch>
        </p:blipFill>
        <p:spPr>
          <a:xfrm>
            <a:off x="381000" y="228600"/>
            <a:ext cx="2133600" cy="2848466"/>
          </a:xfrm>
          <a:prstGeom prst="rect">
            <a:avLst/>
          </a:prstGeom>
        </p:spPr>
      </p:pic>
      <p:pic>
        <p:nvPicPr>
          <p:cNvPr id="4" name="Picture 3" descr="26.jpg"/>
          <p:cNvPicPr>
            <a:picLocks noChangeAspect="1"/>
          </p:cNvPicPr>
          <p:nvPr/>
        </p:nvPicPr>
        <p:blipFill>
          <a:blip r:embed="rId3"/>
          <a:stretch>
            <a:fillRect/>
          </a:stretch>
        </p:blipFill>
        <p:spPr>
          <a:xfrm>
            <a:off x="6553200" y="228600"/>
            <a:ext cx="2133600" cy="2844800"/>
          </a:xfrm>
          <a:prstGeom prst="rect">
            <a:avLst/>
          </a:prstGeom>
        </p:spPr>
      </p:pic>
      <p:pic>
        <p:nvPicPr>
          <p:cNvPr id="12" name="Picture 11" descr="40.jpg"/>
          <p:cNvPicPr>
            <a:picLocks noChangeAspect="1"/>
          </p:cNvPicPr>
          <p:nvPr/>
        </p:nvPicPr>
        <p:blipFill>
          <a:blip r:embed="rId4"/>
          <a:stretch>
            <a:fillRect/>
          </a:stretch>
        </p:blipFill>
        <p:spPr>
          <a:xfrm>
            <a:off x="3657600" y="3581400"/>
            <a:ext cx="2133600" cy="2590800"/>
          </a:xfrm>
          <a:prstGeom prst="rect">
            <a:avLst/>
          </a:prstGeom>
        </p:spPr>
      </p:pic>
      <p:pic>
        <p:nvPicPr>
          <p:cNvPr id="14" name="Picture 13" descr="43.jpg"/>
          <p:cNvPicPr>
            <a:picLocks noChangeAspect="1"/>
          </p:cNvPicPr>
          <p:nvPr/>
        </p:nvPicPr>
        <p:blipFill>
          <a:blip r:embed="rId5"/>
          <a:stretch>
            <a:fillRect/>
          </a:stretch>
        </p:blipFill>
        <p:spPr>
          <a:xfrm>
            <a:off x="6553200" y="3581400"/>
            <a:ext cx="2209800" cy="2514600"/>
          </a:xfrm>
          <a:prstGeom prst="rect">
            <a:avLst/>
          </a:prstGeom>
        </p:spPr>
      </p:pic>
      <p:grpSp>
        <p:nvGrpSpPr>
          <p:cNvPr id="15" name="Group 10"/>
          <p:cNvGrpSpPr>
            <a:grpSpLocks/>
          </p:cNvGrpSpPr>
          <p:nvPr/>
        </p:nvGrpSpPr>
        <p:grpSpPr bwMode="auto">
          <a:xfrm>
            <a:off x="457200" y="3581400"/>
            <a:ext cx="2133600" cy="2514600"/>
            <a:chOff x="1824" y="1008"/>
            <a:chExt cx="2080" cy="3120"/>
          </a:xfrm>
        </p:grpSpPr>
        <p:pic>
          <p:nvPicPr>
            <p:cNvPr id="16" name="Picture 5" descr="C:\PETROLOGY\labelled_mafic_dike.jpeg"/>
            <p:cNvPicPr>
              <a:picLocks noChangeAspect="1" noChangeArrowheads="1"/>
            </p:cNvPicPr>
            <p:nvPr/>
          </p:nvPicPr>
          <p:blipFill>
            <a:blip r:embed="rId6"/>
            <a:srcRect/>
            <a:stretch>
              <a:fillRect/>
            </a:stretch>
          </p:blipFill>
          <p:spPr bwMode="auto">
            <a:xfrm>
              <a:off x="1824" y="1008"/>
              <a:ext cx="2080" cy="3120"/>
            </a:xfrm>
            <a:prstGeom prst="rect">
              <a:avLst/>
            </a:prstGeom>
            <a:noFill/>
          </p:spPr>
        </p:pic>
        <p:sp>
          <p:nvSpPr>
            <p:cNvPr id="17" name="Text Box 8"/>
            <p:cNvSpPr txBox="1">
              <a:spLocks noChangeArrowheads="1"/>
            </p:cNvSpPr>
            <p:nvPr/>
          </p:nvSpPr>
          <p:spPr bwMode="auto">
            <a:xfrm>
              <a:off x="3110" y="1226"/>
              <a:ext cx="622" cy="518"/>
            </a:xfrm>
            <a:prstGeom prst="rect">
              <a:avLst/>
            </a:prstGeom>
            <a:solidFill>
              <a:srgbClr val="FF99CC"/>
            </a:solidFill>
            <a:ln w="9525">
              <a:noFill/>
              <a:miter lim="800000"/>
              <a:headEnd/>
              <a:tailEnd/>
            </a:ln>
            <a:effectLst/>
          </p:spPr>
          <p:txBody>
            <a:bodyPr wrap="none">
              <a:spAutoFit/>
            </a:bodyPr>
            <a:lstStyle/>
            <a:p>
              <a:r>
                <a:rPr lang="en-US">
                  <a:latin typeface="Times New Roman" charset="0"/>
                </a:rPr>
                <a:t>Mafic </a:t>
              </a:r>
            </a:p>
            <a:p>
              <a:r>
                <a:rPr lang="en-US">
                  <a:latin typeface="Times New Roman" charset="0"/>
                </a:rPr>
                <a:t>dyke</a:t>
              </a:r>
            </a:p>
          </p:txBody>
        </p:sp>
      </p:grpSp>
      <p:sp>
        <p:nvSpPr>
          <p:cNvPr id="18" name="TextBox 17"/>
          <p:cNvSpPr txBox="1"/>
          <p:nvPr/>
        </p:nvSpPr>
        <p:spPr>
          <a:xfrm>
            <a:off x="2819400" y="685800"/>
            <a:ext cx="1779911" cy="400110"/>
          </a:xfrm>
          <a:prstGeom prst="rect">
            <a:avLst/>
          </a:prstGeom>
          <a:noFill/>
        </p:spPr>
        <p:txBody>
          <a:bodyPr wrap="none" rtlCol="0">
            <a:spAutoFit/>
          </a:bodyPr>
          <a:lstStyle/>
          <a:p>
            <a:r>
              <a:rPr lang="en-US" sz="2000" b="1" dirty="0" smtClean="0">
                <a:latin typeface="Arial" pitchFamily="34" charset="0"/>
                <a:cs typeface="Arial" pitchFamily="34" charset="0"/>
              </a:rPr>
              <a:t>Vertical Dyke</a:t>
            </a:r>
            <a:endParaRPr lang="en-US" sz="2000" b="1" dirty="0">
              <a:latin typeface="Arial" pitchFamily="34" charset="0"/>
              <a:cs typeface="Arial" pitchFamily="34" charset="0"/>
            </a:endParaRPr>
          </a:p>
        </p:txBody>
      </p:sp>
      <p:sp>
        <p:nvSpPr>
          <p:cNvPr id="19" name="TextBox 18"/>
          <p:cNvSpPr txBox="1"/>
          <p:nvPr/>
        </p:nvSpPr>
        <p:spPr>
          <a:xfrm>
            <a:off x="4572000" y="2209800"/>
            <a:ext cx="1837362" cy="400110"/>
          </a:xfrm>
          <a:prstGeom prst="rect">
            <a:avLst/>
          </a:prstGeom>
          <a:noFill/>
        </p:spPr>
        <p:txBody>
          <a:bodyPr wrap="none" rtlCol="0">
            <a:spAutoFit/>
          </a:bodyPr>
          <a:lstStyle/>
          <a:p>
            <a:r>
              <a:rPr lang="en-US" sz="2000" b="1" dirty="0" smtClean="0">
                <a:latin typeface="Arial" pitchFamily="34" charset="0"/>
                <a:cs typeface="Arial" pitchFamily="34" charset="0"/>
              </a:rPr>
              <a:t>Inclined Dyke</a:t>
            </a:r>
            <a:endParaRPr lang="en-US" sz="2000" b="1" dirty="0">
              <a:latin typeface="Arial" pitchFamily="34" charset="0"/>
              <a:cs typeface="Arial" pitchFamily="34" charset="0"/>
            </a:endParaRPr>
          </a:p>
        </p:txBody>
      </p:sp>
      <p:sp>
        <p:nvSpPr>
          <p:cNvPr id="20" name="TextBox 19"/>
          <p:cNvSpPr txBox="1"/>
          <p:nvPr/>
        </p:nvSpPr>
        <p:spPr>
          <a:xfrm>
            <a:off x="533400" y="6248400"/>
            <a:ext cx="1709122" cy="400110"/>
          </a:xfrm>
          <a:prstGeom prst="rect">
            <a:avLst/>
          </a:prstGeom>
          <a:noFill/>
        </p:spPr>
        <p:txBody>
          <a:bodyPr wrap="none" rtlCol="0">
            <a:spAutoFit/>
          </a:bodyPr>
          <a:lstStyle/>
          <a:p>
            <a:r>
              <a:rPr lang="en-US" sz="2000" b="1" dirty="0" smtClean="0">
                <a:latin typeface="Arial" pitchFamily="34" charset="0"/>
                <a:cs typeface="Arial" pitchFamily="34" charset="0"/>
              </a:rPr>
              <a:t>Simple Dyke</a:t>
            </a:r>
            <a:endParaRPr lang="en-US" sz="2000" b="1" dirty="0">
              <a:latin typeface="Arial" pitchFamily="34" charset="0"/>
              <a:cs typeface="Arial" pitchFamily="34" charset="0"/>
            </a:endParaRPr>
          </a:p>
        </p:txBody>
      </p:sp>
      <p:sp>
        <p:nvSpPr>
          <p:cNvPr id="21" name="TextBox 20"/>
          <p:cNvSpPr txBox="1"/>
          <p:nvPr/>
        </p:nvSpPr>
        <p:spPr>
          <a:xfrm>
            <a:off x="3810000" y="6248400"/>
            <a:ext cx="1835759" cy="400110"/>
          </a:xfrm>
          <a:prstGeom prst="rect">
            <a:avLst/>
          </a:prstGeom>
          <a:noFill/>
        </p:spPr>
        <p:txBody>
          <a:bodyPr wrap="none" rtlCol="0">
            <a:spAutoFit/>
          </a:bodyPr>
          <a:lstStyle/>
          <a:p>
            <a:r>
              <a:rPr lang="en-US" sz="2000" b="1" dirty="0" err="1" smtClean="0">
                <a:latin typeface="Arial" pitchFamily="34" charset="0"/>
                <a:cs typeface="Arial" pitchFamily="34" charset="0"/>
              </a:rPr>
              <a:t>Multipal</a:t>
            </a:r>
            <a:r>
              <a:rPr lang="en-US" sz="2000" b="1" dirty="0" smtClean="0">
                <a:latin typeface="Arial" pitchFamily="34" charset="0"/>
                <a:cs typeface="Arial" pitchFamily="34" charset="0"/>
              </a:rPr>
              <a:t> Dyke</a:t>
            </a:r>
            <a:endParaRPr lang="en-US" sz="2000" b="1" dirty="0">
              <a:latin typeface="Arial" pitchFamily="34" charset="0"/>
              <a:cs typeface="Arial" pitchFamily="34" charset="0"/>
            </a:endParaRPr>
          </a:p>
        </p:txBody>
      </p:sp>
      <p:sp>
        <p:nvSpPr>
          <p:cNvPr id="22" name="TextBox 21"/>
          <p:cNvSpPr txBox="1"/>
          <p:nvPr/>
        </p:nvSpPr>
        <p:spPr>
          <a:xfrm>
            <a:off x="6705600" y="6172200"/>
            <a:ext cx="1835759" cy="400110"/>
          </a:xfrm>
          <a:prstGeom prst="rect">
            <a:avLst/>
          </a:prstGeom>
          <a:noFill/>
        </p:spPr>
        <p:txBody>
          <a:bodyPr wrap="none" rtlCol="0">
            <a:spAutoFit/>
          </a:bodyPr>
          <a:lstStyle/>
          <a:p>
            <a:r>
              <a:rPr lang="en-US" sz="2000" b="1" dirty="0" smtClean="0">
                <a:latin typeface="Arial" pitchFamily="34" charset="0"/>
                <a:cs typeface="Arial" pitchFamily="34" charset="0"/>
              </a:rPr>
              <a:t>Dyke - swarm</a:t>
            </a:r>
            <a:endParaRPr lang="en-US" sz="2000" b="1" dirty="0">
              <a:latin typeface="Arial" pitchFamily="34" charset="0"/>
              <a:cs typeface="Arial" pitchFamily="34" charset="0"/>
            </a:endParaRPr>
          </a:p>
        </p:txBody>
      </p:sp>
      <p:sp>
        <p:nvSpPr>
          <p:cNvPr id="23" name="Left Arrow 22"/>
          <p:cNvSpPr/>
          <p:nvPr/>
        </p:nvSpPr>
        <p:spPr>
          <a:xfrm>
            <a:off x="2667000" y="1066800"/>
            <a:ext cx="838200"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Arrow 23"/>
          <p:cNvSpPr/>
          <p:nvPr/>
        </p:nvSpPr>
        <p:spPr>
          <a:xfrm>
            <a:off x="5486400" y="2590800"/>
            <a:ext cx="9144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72"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strVal val="2/3*#ppt_w"/>
                                          </p:val>
                                        </p:tav>
                                        <p:tav tm="100000">
                                          <p:val>
                                            <p:strVal val="#ppt_w"/>
                                          </p:val>
                                        </p:tav>
                                      </p:tavLst>
                                    </p:anim>
                                    <p:anim calcmode="lin" valueType="num">
                                      <p:cBhvr>
                                        <p:cTn id="8" dur="500" fill="hold"/>
                                        <p:tgtEl>
                                          <p:spTgt spid="15"/>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838201"/>
            <a:ext cx="8610600" cy="2895600"/>
          </a:xfrm>
        </p:spPr>
        <p:txBody>
          <a:bodyPr>
            <a:normAutofit/>
          </a:bodyPr>
          <a:lstStyle/>
          <a:p>
            <a:pPr algn="just"/>
            <a:r>
              <a:rPr lang="en-US" sz="2400" b="1" dirty="0" smtClean="0">
                <a:latin typeface="Arial" pitchFamily="34" charset="0"/>
                <a:cs typeface="Arial" pitchFamily="34" charset="0"/>
              </a:rPr>
              <a:t>Cone – sheets </a:t>
            </a:r>
            <a:r>
              <a:rPr lang="en-US" sz="2400" dirty="0" smtClean="0">
                <a:latin typeface="Arial" pitchFamily="34" charset="0"/>
                <a:cs typeface="Arial" pitchFamily="34" charset="0"/>
              </a:rPr>
              <a:t>are intrusion of dykes which are generally inclined towards common centre. Their outcrops are </a:t>
            </a:r>
            <a:r>
              <a:rPr lang="en-US" sz="2400" dirty="0" err="1" smtClean="0">
                <a:latin typeface="Arial" pitchFamily="34" charset="0"/>
                <a:cs typeface="Arial" pitchFamily="34" charset="0"/>
              </a:rPr>
              <a:t>arcuate</a:t>
            </a:r>
            <a:r>
              <a:rPr lang="en-US" sz="2400" dirty="0" smtClean="0">
                <a:latin typeface="Arial" pitchFamily="34" charset="0"/>
                <a:cs typeface="Arial" pitchFamily="34" charset="0"/>
              </a:rPr>
              <a:t> in outline.</a:t>
            </a:r>
          </a:p>
          <a:p>
            <a:pPr algn="just"/>
            <a:endParaRPr lang="en-US" sz="2400" dirty="0" smtClean="0">
              <a:latin typeface="Arial" pitchFamily="34" charset="0"/>
              <a:cs typeface="Arial" pitchFamily="34" charset="0"/>
            </a:endParaRPr>
          </a:p>
          <a:p>
            <a:pPr algn="just"/>
            <a:r>
              <a:rPr lang="en-US" sz="2400" b="1" dirty="0" smtClean="0">
                <a:latin typeface="Arial" pitchFamily="34" charset="0"/>
                <a:cs typeface="Arial" pitchFamily="34" charset="0"/>
              </a:rPr>
              <a:t>Ring-dykes</a:t>
            </a:r>
            <a:r>
              <a:rPr lang="en-US" sz="2400" dirty="0" smtClean="0">
                <a:latin typeface="Arial" pitchFamily="34" charset="0"/>
                <a:cs typeface="Arial" pitchFamily="34" charset="0"/>
              </a:rPr>
              <a:t> are having circular ring-shaped outcrop. These are intrusions of dykes which are generally outwardly dipping.</a:t>
            </a:r>
            <a:endParaRPr lang="en-US" sz="2400" dirty="0">
              <a:latin typeface="Arial" pitchFamily="34" charset="0"/>
              <a:cs typeface="Arial" pitchFamily="34" charset="0"/>
            </a:endParaRPr>
          </a:p>
        </p:txBody>
      </p:sp>
      <p:sp>
        <p:nvSpPr>
          <p:cNvPr id="2" name="Title 1"/>
          <p:cNvSpPr>
            <a:spLocks noGrp="1"/>
          </p:cNvSpPr>
          <p:nvPr>
            <p:ph type="title"/>
          </p:nvPr>
        </p:nvSpPr>
        <p:spPr>
          <a:xfrm>
            <a:off x="457200" y="76200"/>
            <a:ext cx="8229600" cy="715962"/>
          </a:xfrm>
        </p:spPr>
        <p:txBody>
          <a:bodyPr>
            <a:normAutofit/>
          </a:bodyPr>
          <a:lstStyle/>
          <a:p>
            <a:r>
              <a:rPr lang="en-US" sz="3600" dirty="0" smtClean="0">
                <a:latin typeface="Arial" pitchFamily="34" charset="0"/>
                <a:cs typeface="Arial" pitchFamily="34" charset="0"/>
              </a:rPr>
              <a:t>Cone-sheets &amp; Ring Dykes</a:t>
            </a:r>
            <a:endParaRPr lang="en-US" sz="3600" dirty="0">
              <a:latin typeface="Arial" pitchFamily="34" charset="0"/>
              <a:cs typeface="Arial" pitchFamily="34" charset="0"/>
            </a:endParaRPr>
          </a:p>
        </p:txBody>
      </p:sp>
      <p:pic>
        <p:nvPicPr>
          <p:cNvPr id="4" name="Picture 3" descr="44.jpg"/>
          <p:cNvPicPr>
            <a:picLocks noChangeAspect="1"/>
          </p:cNvPicPr>
          <p:nvPr/>
        </p:nvPicPr>
        <p:blipFill>
          <a:blip r:embed="rId2"/>
          <a:stretch>
            <a:fillRect/>
          </a:stretch>
        </p:blipFill>
        <p:spPr>
          <a:xfrm>
            <a:off x="2438400" y="3505200"/>
            <a:ext cx="4419600" cy="3277699"/>
          </a:xfrm>
          <a:prstGeom prst="rect">
            <a:avLst/>
          </a:prstGeom>
        </p:spPr>
      </p:pic>
      <p:sp>
        <p:nvSpPr>
          <p:cNvPr id="5" name="TextBox 4"/>
          <p:cNvSpPr txBox="1"/>
          <p:nvPr/>
        </p:nvSpPr>
        <p:spPr>
          <a:xfrm>
            <a:off x="7239000" y="4038600"/>
            <a:ext cx="1756699" cy="461665"/>
          </a:xfrm>
          <a:prstGeom prst="rect">
            <a:avLst/>
          </a:prstGeom>
          <a:noFill/>
        </p:spPr>
        <p:txBody>
          <a:bodyPr wrap="none" rtlCol="0">
            <a:spAutoFit/>
          </a:bodyPr>
          <a:lstStyle/>
          <a:p>
            <a:r>
              <a:rPr lang="en-US" sz="2400" b="1" dirty="0" smtClean="0"/>
              <a:t>Cone-sheets</a:t>
            </a:r>
            <a:endParaRPr lang="en-US" sz="2400" b="1" dirty="0"/>
          </a:p>
        </p:txBody>
      </p:sp>
      <p:sp>
        <p:nvSpPr>
          <p:cNvPr id="6" name="TextBox 5"/>
          <p:cNvSpPr txBox="1"/>
          <p:nvPr/>
        </p:nvSpPr>
        <p:spPr>
          <a:xfrm>
            <a:off x="609600" y="5867400"/>
            <a:ext cx="1568058" cy="400110"/>
          </a:xfrm>
          <a:prstGeom prst="rect">
            <a:avLst/>
          </a:prstGeom>
          <a:noFill/>
        </p:spPr>
        <p:txBody>
          <a:bodyPr wrap="none" rtlCol="0">
            <a:spAutoFit/>
          </a:bodyPr>
          <a:lstStyle/>
          <a:p>
            <a:r>
              <a:rPr lang="en-US" sz="2000" b="1" dirty="0" smtClean="0">
                <a:latin typeface="Arial" pitchFamily="34" charset="0"/>
                <a:cs typeface="Arial" pitchFamily="34" charset="0"/>
              </a:rPr>
              <a:t>Ring-dykes</a:t>
            </a:r>
            <a:endParaRPr lang="en-US" sz="2000" b="1" dirty="0">
              <a:latin typeface="Arial" pitchFamily="34" charset="0"/>
              <a:cs typeface="Arial" pitchFamily="34" charset="0"/>
            </a:endParaRPr>
          </a:p>
        </p:txBody>
      </p:sp>
      <p:cxnSp>
        <p:nvCxnSpPr>
          <p:cNvPr id="8" name="Straight Arrow Connector 7"/>
          <p:cNvCxnSpPr/>
          <p:nvPr/>
        </p:nvCxnSpPr>
        <p:spPr>
          <a:xfrm rot="10800000" flipV="1">
            <a:off x="6172200" y="4343400"/>
            <a:ext cx="990600" cy="228600"/>
          </a:xfrm>
          <a:prstGeom prst="straightConnector1">
            <a:avLst/>
          </a:prstGeom>
          <a:ln w="57150">
            <a:tailEnd type="arrow"/>
          </a:ln>
        </p:spPr>
        <p:style>
          <a:lnRef idx="1">
            <a:schemeClr val="dk1"/>
          </a:lnRef>
          <a:fillRef idx="0">
            <a:schemeClr val="dk1"/>
          </a:fillRef>
          <a:effectRef idx="0">
            <a:schemeClr val="dk1"/>
          </a:effectRef>
          <a:fontRef idx="minor">
            <a:schemeClr val="tx1"/>
          </a:fontRef>
        </p:style>
      </p:cxnSp>
      <p:cxnSp>
        <p:nvCxnSpPr>
          <p:cNvPr id="10" name="Straight Arrow Connector 9"/>
          <p:cNvCxnSpPr/>
          <p:nvPr/>
        </p:nvCxnSpPr>
        <p:spPr>
          <a:xfrm flipV="1">
            <a:off x="2209800" y="6096000"/>
            <a:ext cx="1098942" cy="47655"/>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838201"/>
            <a:ext cx="8610600" cy="1600200"/>
          </a:xfrm>
        </p:spPr>
        <p:txBody>
          <a:bodyPr>
            <a:normAutofit/>
          </a:bodyPr>
          <a:lstStyle/>
          <a:p>
            <a:pPr algn="just"/>
            <a:r>
              <a:rPr lang="en-US" sz="2800" dirty="0" smtClean="0">
                <a:latin typeface="Arial" pitchFamily="34" charset="0"/>
                <a:cs typeface="Arial" pitchFamily="34" charset="0"/>
              </a:rPr>
              <a:t>A volcanic plug, also called a volcanic neck or lava neck, is a volcanic landform created when magma solidify within a vent on an active volcano.</a:t>
            </a:r>
            <a:endParaRPr lang="en-US" sz="2800" dirty="0">
              <a:latin typeface="Arial" pitchFamily="34" charset="0"/>
              <a:cs typeface="Arial" pitchFamily="34" charset="0"/>
            </a:endParaRPr>
          </a:p>
        </p:txBody>
      </p:sp>
      <p:sp>
        <p:nvSpPr>
          <p:cNvPr id="2" name="Title 1"/>
          <p:cNvSpPr>
            <a:spLocks noGrp="1"/>
          </p:cNvSpPr>
          <p:nvPr>
            <p:ph type="title"/>
          </p:nvPr>
        </p:nvSpPr>
        <p:spPr>
          <a:xfrm>
            <a:off x="457200" y="76200"/>
            <a:ext cx="8229600" cy="639762"/>
          </a:xfrm>
        </p:spPr>
        <p:txBody>
          <a:bodyPr>
            <a:noAutofit/>
          </a:bodyPr>
          <a:lstStyle/>
          <a:p>
            <a:r>
              <a:rPr lang="en-US" sz="3600" dirty="0" smtClean="0">
                <a:latin typeface="Arial" pitchFamily="34" charset="0"/>
                <a:cs typeface="Arial" pitchFamily="34" charset="0"/>
              </a:rPr>
              <a:t>Volcanic neck</a:t>
            </a:r>
            <a:endParaRPr lang="en-US" sz="3600" dirty="0">
              <a:latin typeface="Arial" pitchFamily="34" charset="0"/>
              <a:cs typeface="Arial" pitchFamily="34" charset="0"/>
            </a:endParaRPr>
          </a:p>
        </p:txBody>
      </p:sp>
      <p:pic>
        <p:nvPicPr>
          <p:cNvPr id="2050" name="Picture 2"/>
          <p:cNvPicPr>
            <a:picLocks noChangeAspect="1" noChangeArrowheads="1"/>
          </p:cNvPicPr>
          <p:nvPr/>
        </p:nvPicPr>
        <p:blipFill>
          <a:blip r:embed="rId2"/>
          <a:srcRect/>
          <a:stretch>
            <a:fillRect/>
          </a:stretch>
        </p:blipFill>
        <p:spPr bwMode="auto">
          <a:xfrm>
            <a:off x="762000" y="3200400"/>
            <a:ext cx="3444390" cy="28194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4343400" y="2656020"/>
            <a:ext cx="4648200" cy="3187568"/>
          </a:xfrm>
          <a:prstGeom prst="rect">
            <a:avLst/>
          </a:prstGeom>
          <a:noFill/>
          <a:ln w="9525">
            <a:noFill/>
            <a:miter lim="800000"/>
            <a:headEnd/>
            <a:tailEnd/>
          </a:ln>
          <a:effectLst/>
        </p:spPr>
      </p:pic>
      <p:sp>
        <p:nvSpPr>
          <p:cNvPr id="6" name="TextBox 5"/>
          <p:cNvSpPr txBox="1"/>
          <p:nvPr/>
        </p:nvSpPr>
        <p:spPr>
          <a:xfrm>
            <a:off x="4898816" y="5943600"/>
            <a:ext cx="3330784" cy="646331"/>
          </a:xfrm>
          <a:prstGeom prst="rect">
            <a:avLst/>
          </a:prstGeom>
          <a:noFill/>
        </p:spPr>
        <p:txBody>
          <a:bodyPr wrap="none" rtlCol="0">
            <a:spAutoFit/>
          </a:bodyPr>
          <a:lstStyle/>
          <a:p>
            <a:r>
              <a:rPr lang="en-US" b="1" dirty="0" smtClean="0">
                <a:latin typeface="Arial" pitchFamily="34" charset="0"/>
                <a:cs typeface="Arial" pitchFamily="34" charset="0"/>
              </a:rPr>
              <a:t>Volcanic Neck, Devils Tower </a:t>
            </a:r>
          </a:p>
          <a:p>
            <a:r>
              <a:rPr lang="en-US" b="1" dirty="0" smtClean="0">
                <a:latin typeface="Arial" pitchFamily="34" charset="0"/>
                <a:cs typeface="Arial" pitchFamily="34" charset="0"/>
              </a:rPr>
              <a:t>National Monument. USA</a:t>
            </a:r>
            <a:endParaRPr lang="en-US"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838201"/>
            <a:ext cx="8610600" cy="1524000"/>
          </a:xfrm>
        </p:spPr>
        <p:txBody>
          <a:bodyPr>
            <a:normAutofit/>
          </a:bodyPr>
          <a:lstStyle/>
          <a:p>
            <a:pPr algn="just"/>
            <a:r>
              <a:rPr lang="en-US" sz="2800" dirty="0" smtClean="0">
                <a:latin typeface="Arial" pitchFamily="34" charset="0"/>
                <a:cs typeface="Arial" pitchFamily="34" charset="0"/>
              </a:rPr>
              <a:t>These are concordant bodies of igneous rocks that occurs along the crests and troughs of the folded sedimentary strata.</a:t>
            </a:r>
            <a:endParaRPr lang="en-US" sz="2800" dirty="0">
              <a:latin typeface="Arial" pitchFamily="34" charset="0"/>
              <a:cs typeface="Arial" pitchFamily="34" charset="0"/>
            </a:endParaRPr>
          </a:p>
        </p:txBody>
      </p:sp>
      <p:sp>
        <p:nvSpPr>
          <p:cNvPr id="2" name="Title 1"/>
          <p:cNvSpPr>
            <a:spLocks noGrp="1"/>
          </p:cNvSpPr>
          <p:nvPr>
            <p:ph type="title"/>
          </p:nvPr>
        </p:nvSpPr>
        <p:spPr>
          <a:xfrm>
            <a:off x="457200" y="76200"/>
            <a:ext cx="8229600" cy="792162"/>
          </a:xfrm>
        </p:spPr>
        <p:txBody>
          <a:bodyPr>
            <a:normAutofit/>
          </a:bodyPr>
          <a:lstStyle/>
          <a:p>
            <a:r>
              <a:rPr lang="en-US" sz="3600" dirty="0" err="1" smtClean="0">
                <a:latin typeface="Arial" pitchFamily="34" charset="0"/>
                <a:cs typeface="Arial" pitchFamily="34" charset="0"/>
              </a:rPr>
              <a:t>Phacolith</a:t>
            </a:r>
            <a:endParaRPr lang="en-US" sz="3600" dirty="0">
              <a:latin typeface="Arial" pitchFamily="34" charset="0"/>
              <a:cs typeface="Arial" pitchFamily="34" charset="0"/>
            </a:endParaRPr>
          </a:p>
        </p:txBody>
      </p:sp>
      <p:pic>
        <p:nvPicPr>
          <p:cNvPr id="7" name="Picture 6" descr="36.jpg"/>
          <p:cNvPicPr>
            <a:picLocks noChangeAspect="1"/>
          </p:cNvPicPr>
          <p:nvPr/>
        </p:nvPicPr>
        <p:blipFill>
          <a:blip r:embed="rId2"/>
          <a:stretch>
            <a:fillRect/>
          </a:stretch>
        </p:blipFill>
        <p:spPr>
          <a:xfrm>
            <a:off x="914400" y="2895600"/>
            <a:ext cx="3429000" cy="2200275"/>
          </a:xfrm>
          <a:prstGeom prst="rect">
            <a:avLst/>
          </a:prstGeom>
        </p:spPr>
      </p:pic>
      <p:pic>
        <p:nvPicPr>
          <p:cNvPr id="8" name="Picture 7" descr="37.jpg"/>
          <p:cNvPicPr>
            <a:picLocks noChangeAspect="1"/>
          </p:cNvPicPr>
          <p:nvPr/>
        </p:nvPicPr>
        <p:blipFill>
          <a:blip r:embed="rId3"/>
          <a:stretch>
            <a:fillRect/>
          </a:stretch>
        </p:blipFill>
        <p:spPr>
          <a:xfrm>
            <a:off x="4953000" y="2850309"/>
            <a:ext cx="3429000" cy="2255091"/>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762000"/>
            <a:ext cx="8763000" cy="5791200"/>
          </a:xfrm>
        </p:spPr>
        <p:txBody>
          <a:bodyPr>
            <a:normAutofit fontScale="92500" lnSpcReduction="20000"/>
          </a:bodyPr>
          <a:lstStyle/>
          <a:p>
            <a:pPr algn="just"/>
            <a:r>
              <a:rPr lang="en-US" sz="3000" dirty="0" smtClean="0">
                <a:latin typeface="Arial" pitchFamily="34" charset="0"/>
                <a:cs typeface="Arial" pitchFamily="34" charset="0"/>
              </a:rPr>
              <a:t>Batholiths are the largest kind of </a:t>
            </a:r>
            <a:r>
              <a:rPr lang="en-US" sz="3000" dirty="0" err="1" smtClean="0">
                <a:latin typeface="Arial" pitchFamily="34" charset="0"/>
                <a:cs typeface="Arial" pitchFamily="34" charset="0"/>
              </a:rPr>
              <a:t>plutons</a:t>
            </a:r>
            <a:r>
              <a:rPr lang="en-US" sz="3000" dirty="0" smtClean="0">
                <a:latin typeface="Arial" pitchFamily="34" charset="0"/>
                <a:cs typeface="Arial" pitchFamily="34" charset="0"/>
              </a:rPr>
              <a:t>, irregular in shape and occupies large area.</a:t>
            </a:r>
          </a:p>
          <a:p>
            <a:pPr algn="just"/>
            <a:endParaRPr lang="en-US" sz="3000" dirty="0" smtClean="0">
              <a:latin typeface="Arial" pitchFamily="34" charset="0"/>
              <a:cs typeface="Arial" pitchFamily="34" charset="0"/>
            </a:endParaRPr>
          </a:p>
          <a:p>
            <a:pPr algn="just"/>
            <a:r>
              <a:rPr lang="en-US" sz="3000" dirty="0" smtClean="0">
                <a:latin typeface="Arial" pitchFamily="34" charset="0"/>
                <a:cs typeface="Arial" pitchFamily="34" charset="0"/>
              </a:rPr>
              <a:t>These may show both concordant and discordant relationship. </a:t>
            </a:r>
          </a:p>
          <a:p>
            <a:pPr algn="just"/>
            <a:endParaRPr lang="en-US" sz="3000" dirty="0" smtClean="0">
              <a:latin typeface="Arial" pitchFamily="34" charset="0"/>
              <a:cs typeface="Arial" pitchFamily="34" charset="0"/>
            </a:endParaRPr>
          </a:p>
          <a:p>
            <a:pPr algn="just"/>
            <a:r>
              <a:rPr lang="en-US" sz="3000" dirty="0" smtClean="0">
                <a:latin typeface="Arial" pitchFamily="34" charset="0"/>
                <a:cs typeface="Arial" pitchFamily="34" charset="0"/>
              </a:rPr>
              <a:t>Their occurrence is commonly associated with the mountain-building process</a:t>
            </a:r>
          </a:p>
          <a:p>
            <a:pPr algn="just"/>
            <a:endParaRPr lang="en-US" sz="3000" dirty="0" smtClean="0">
              <a:latin typeface="Arial" pitchFamily="34" charset="0"/>
              <a:cs typeface="Arial" pitchFamily="34" charset="0"/>
            </a:endParaRPr>
          </a:p>
          <a:p>
            <a:pPr algn="just"/>
            <a:r>
              <a:rPr lang="en-US" sz="3000" dirty="0" smtClean="0">
                <a:latin typeface="Arial" pitchFamily="34" charset="0"/>
                <a:cs typeface="Arial" pitchFamily="34" charset="0"/>
              </a:rPr>
              <a:t>These are generally of granites or </a:t>
            </a:r>
            <a:r>
              <a:rPr lang="en-US" sz="3000" dirty="0" err="1" smtClean="0">
                <a:latin typeface="Arial" pitchFamily="34" charset="0"/>
                <a:cs typeface="Arial" pitchFamily="34" charset="0"/>
              </a:rPr>
              <a:t>granodiorites</a:t>
            </a:r>
            <a:r>
              <a:rPr lang="en-US" sz="3000" dirty="0" smtClean="0">
                <a:latin typeface="Arial" pitchFamily="34" charset="0"/>
                <a:cs typeface="Arial" pitchFamily="34" charset="0"/>
              </a:rPr>
              <a:t> in composition.</a:t>
            </a:r>
          </a:p>
          <a:p>
            <a:pPr algn="just">
              <a:lnSpc>
                <a:spcPct val="90000"/>
              </a:lnSpc>
              <a:buFontTx/>
              <a:buNone/>
            </a:pPr>
            <a:endParaRPr lang="en-US" sz="3000" dirty="0" smtClean="0">
              <a:latin typeface="Arial" pitchFamily="34" charset="0"/>
              <a:cs typeface="Arial" pitchFamily="34" charset="0"/>
            </a:endParaRPr>
          </a:p>
          <a:p>
            <a:pPr algn="just">
              <a:lnSpc>
                <a:spcPct val="90000"/>
              </a:lnSpc>
            </a:pPr>
            <a:r>
              <a:rPr lang="en-US" sz="3000" dirty="0" smtClean="0">
                <a:latin typeface="Arial" pitchFamily="34" charset="0"/>
                <a:cs typeface="Arial" pitchFamily="34" charset="0"/>
              </a:rPr>
              <a:t>The </a:t>
            </a:r>
            <a:r>
              <a:rPr lang="en-US" sz="3000" dirty="0" err="1" smtClean="0">
                <a:latin typeface="Arial" pitchFamily="34" charset="0"/>
                <a:cs typeface="Arial" pitchFamily="34" charset="0"/>
              </a:rPr>
              <a:t>Batholith</a:t>
            </a:r>
            <a:r>
              <a:rPr lang="en-US" sz="3000" dirty="0" smtClean="0">
                <a:latin typeface="Arial" pitchFamily="34" charset="0"/>
                <a:cs typeface="Arial" pitchFamily="34" charset="0"/>
              </a:rPr>
              <a:t> of British Columbia is probably the largest plutonic body ( 2000 </a:t>
            </a:r>
            <a:r>
              <a:rPr lang="en-US" sz="3000" dirty="0" err="1" smtClean="0">
                <a:latin typeface="Arial" pitchFamily="34" charset="0"/>
                <a:cs typeface="Arial" pitchFamily="34" charset="0"/>
              </a:rPr>
              <a:t>kms</a:t>
            </a:r>
            <a:r>
              <a:rPr lang="en-US" sz="3000" dirty="0" smtClean="0">
                <a:latin typeface="Arial" pitchFamily="34" charset="0"/>
                <a:cs typeface="Arial" pitchFamily="34" charset="0"/>
              </a:rPr>
              <a:t> long and 140 </a:t>
            </a:r>
            <a:r>
              <a:rPr lang="en-US" sz="3000" dirty="0" err="1" smtClean="0">
                <a:latin typeface="Arial" pitchFamily="34" charset="0"/>
                <a:cs typeface="Arial" pitchFamily="34" charset="0"/>
              </a:rPr>
              <a:t>kms</a:t>
            </a:r>
            <a:r>
              <a:rPr lang="en-US" sz="3000" dirty="0" smtClean="0">
                <a:latin typeface="Arial" pitchFamily="34" charset="0"/>
                <a:cs typeface="Arial" pitchFamily="34" charset="0"/>
              </a:rPr>
              <a:t> wide). </a:t>
            </a:r>
          </a:p>
          <a:p>
            <a:pPr algn="just">
              <a:lnSpc>
                <a:spcPct val="90000"/>
              </a:lnSpc>
              <a:buNone/>
            </a:pPr>
            <a:endParaRPr lang="en-US" sz="2800" dirty="0">
              <a:latin typeface="Arial" pitchFamily="34" charset="0"/>
              <a:cs typeface="Arial" pitchFamily="34" charset="0"/>
            </a:endParaRPr>
          </a:p>
        </p:txBody>
      </p:sp>
      <p:sp>
        <p:nvSpPr>
          <p:cNvPr id="2" name="Title 1"/>
          <p:cNvSpPr>
            <a:spLocks noGrp="1"/>
          </p:cNvSpPr>
          <p:nvPr>
            <p:ph type="title"/>
          </p:nvPr>
        </p:nvSpPr>
        <p:spPr>
          <a:xfrm>
            <a:off x="457200" y="76200"/>
            <a:ext cx="8229600" cy="715962"/>
          </a:xfrm>
        </p:spPr>
        <p:txBody>
          <a:bodyPr>
            <a:normAutofit/>
          </a:bodyPr>
          <a:lstStyle/>
          <a:p>
            <a:r>
              <a:rPr lang="en-US" sz="3600" dirty="0" smtClean="0">
                <a:latin typeface="Arial" pitchFamily="34" charset="0"/>
                <a:cs typeface="Arial" pitchFamily="34" charset="0"/>
              </a:rPr>
              <a:t>Batholiths</a:t>
            </a:r>
            <a:endParaRPr lang="en-US" sz="36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5" name="AutoShape 27"/>
          <p:cNvSpPr>
            <a:spLocks noChangeArrowheads="1"/>
          </p:cNvSpPr>
          <p:nvPr/>
        </p:nvSpPr>
        <p:spPr bwMode="auto">
          <a:xfrm>
            <a:off x="457200" y="990600"/>
            <a:ext cx="5038725" cy="4616450"/>
          </a:xfrm>
          <a:prstGeom prst="cube">
            <a:avLst>
              <a:gd name="adj" fmla="val 25000"/>
            </a:avLst>
          </a:prstGeom>
          <a:solidFill>
            <a:srgbClr val="FFFFFF"/>
          </a:solidFill>
          <a:ln w="381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69" name="Freeform 21" descr="5%"/>
          <p:cNvSpPr>
            <a:spLocks/>
          </p:cNvSpPr>
          <p:nvPr/>
        </p:nvSpPr>
        <p:spPr bwMode="auto">
          <a:xfrm>
            <a:off x="914400" y="1447800"/>
            <a:ext cx="4267200" cy="4114800"/>
          </a:xfrm>
          <a:custGeom>
            <a:avLst/>
            <a:gdLst/>
            <a:ahLst/>
            <a:cxnLst>
              <a:cxn ang="0">
                <a:pos x="386" y="4230"/>
              </a:cxn>
              <a:cxn ang="0">
                <a:pos x="311" y="4080"/>
              </a:cxn>
              <a:cxn ang="0">
                <a:pos x="266" y="3810"/>
              </a:cxn>
              <a:cxn ang="0">
                <a:pos x="326" y="3600"/>
              </a:cxn>
              <a:cxn ang="0">
                <a:pos x="341" y="3465"/>
              </a:cxn>
              <a:cxn ang="0">
                <a:pos x="266" y="3345"/>
              </a:cxn>
              <a:cxn ang="0">
                <a:pos x="251" y="3090"/>
              </a:cxn>
              <a:cxn ang="0">
                <a:pos x="146" y="2775"/>
              </a:cxn>
              <a:cxn ang="0">
                <a:pos x="191" y="2610"/>
              </a:cxn>
              <a:cxn ang="0">
                <a:pos x="431" y="2265"/>
              </a:cxn>
              <a:cxn ang="0">
                <a:pos x="446" y="1755"/>
              </a:cxn>
              <a:cxn ang="0">
                <a:pos x="296" y="1620"/>
              </a:cxn>
              <a:cxn ang="0">
                <a:pos x="131" y="1335"/>
              </a:cxn>
              <a:cxn ang="0">
                <a:pos x="191" y="1080"/>
              </a:cxn>
              <a:cxn ang="0">
                <a:pos x="131" y="810"/>
              </a:cxn>
              <a:cxn ang="0">
                <a:pos x="71" y="750"/>
              </a:cxn>
              <a:cxn ang="0">
                <a:pos x="11" y="660"/>
              </a:cxn>
              <a:cxn ang="0">
                <a:pos x="191" y="570"/>
              </a:cxn>
              <a:cxn ang="0">
                <a:pos x="266" y="435"/>
              </a:cxn>
              <a:cxn ang="0">
                <a:pos x="521" y="180"/>
              </a:cxn>
              <a:cxn ang="0">
                <a:pos x="881" y="120"/>
              </a:cxn>
              <a:cxn ang="0">
                <a:pos x="1466" y="135"/>
              </a:cxn>
              <a:cxn ang="0">
                <a:pos x="2231" y="105"/>
              </a:cxn>
              <a:cxn ang="0">
                <a:pos x="2546" y="30"/>
              </a:cxn>
              <a:cxn ang="0">
                <a:pos x="3191" y="120"/>
              </a:cxn>
              <a:cxn ang="0">
                <a:pos x="3851" y="90"/>
              </a:cxn>
              <a:cxn ang="0">
                <a:pos x="4136" y="150"/>
              </a:cxn>
              <a:cxn ang="0">
                <a:pos x="4406" y="210"/>
              </a:cxn>
              <a:cxn ang="0">
                <a:pos x="4451" y="570"/>
              </a:cxn>
              <a:cxn ang="0">
                <a:pos x="4706" y="885"/>
              </a:cxn>
              <a:cxn ang="0">
                <a:pos x="4781" y="1080"/>
              </a:cxn>
              <a:cxn ang="0">
                <a:pos x="4676" y="1380"/>
              </a:cxn>
              <a:cxn ang="0">
                <a:pos x="4556" y="1635"/>
              </a:cxn>
              <a:cxn ang="0">
                <a:pos x="4541" y="1800"/>
              </a:cxn>
              <a:cxn ang="0">
                <a:pos x="4526" y="1935"/>
              </a:cxn>
              <a:cxn ang="0">
                <a:pos x="4721" y="2220"/>
              </a:cxn>
              <a:cxn ang="0">
                <a:pos x="4646" y="2445"/>
              </a:cxn>
              <a:cxn ang="0">
                <a:pos x="4496" y="2565"/>
              </a:cxn>
              <a:cxn ang="0">
                <a:pos x="4496" y="2895"/>
              </a:cxn>
              <a:cxn ang="0">
                <a:pos x="4556" y="2970"/>
              </a:cxn>
              <a:cxn ang="0">
                <a:pos x="4571" y="3105"/>
              </a:cxn>
              <a:cxn ang="0">
                <a:pos x="4556" y="3255"/>
              </a:cxn>
              <a:cxn ang="0">
                <a:pos x="4541" y="3375"/>
              </a:cxn>
              <a:cxn ang="0">
                <a:pos x="4691" y="3720"/>
              </a:cxn>
            </a:cxnLst>
            <a:rect l="0" t="0" r="r" b="b"/>
            <a:pathLst>
              <a:path w="4809" h="4441">
                <a:moveTo>
                  <a:pt x="461" y="4440"/>
                </a:moveTo>
                <a:cubicBezTo>
                  <a:pt x="397" y="4183"/>
                  <a:pt x="471" y="4441"/>
                  <a:pt x="386" y="4230"/>
                </a:cubicBezTo>
                <a:cubicBezTo>
                  <a:pt x="378" y="4211"/>
                  <a:pt x="380" y="4188"/>
                  <a:pt x="371" y="4170"/>
                </a:cubicBezTo>
                <a:cubicBezTo>
                  <a:pt x="355" y="4138"/>
                  <a:pt x="329" y="4112"/>
                  <a:pt x="311" y="4080"/>
                </a:cubicBezTo>
                <a:cubicBezTo>
                  <a:pt x="273" y="4012"/>
                  <a:pt x="251" y="3855"/>
                  <a:pt x="251" y="3855"/>
                </a:cubicBezTo>
                <a:cubicBezTo>
                  <a:pt x="256" y="3840"/>
                  <a:pt x="264" y="3826"/>
                  <a:pt x="266" y="3810"/>
                </a:cubicBezTo>
                <a:cubicBezTo>
                  <a:pt x="274" y="3760"/>
                  <a:pt x="267" y="3708"/>
                  <a:pt x="281" y="3660"/>
                </a:cubicBezTo>
                <a:cubicBezTo>
                  <a:pt x="288" y="3636"/>
                  <a:pt x="312" y="3621"/>
                  <a:pt x="326" y="3600"/>
                </a:cubicBezTo>
                <a:cubicBezTo>
                  <a:pt x="342" y="3576"/>
                  <a:pt x="356" y="3550"/>
                  <a:pt x="371" y="3525"/>
                </a:cubicBezTo>
                <a:cubicBezTo>
                  <a:pt x="361" y="3505"/>
                  <a:pt x="357" y="3481"/>
                  <a:pt x="341" y="3465"/>
                </a:cubicBezTo>
                <a:cubicBezTo>
                  <a:pt x="325" y="3449"/>
                  <a:pt x="293" y="3454"/>
                  <a:pt x="281" y="3435"/>
                </a:cubicBezTo>
                <a:cubicBezTo>
                  <a:pt x="265" y="3409"/>
                  <a:pt x="270" y="3375"/>
                  <a:pt x="266" y="3345"/>
                </a:cubicBezTo>
                <a:cubicBezTo>
                  <a:pt x="242" y="3142"/>
                  <a:pt x="271" y="3239"/>
                  <a:pt x="236" y="3135"/>
                </a:cubicBezTo>
                <a:cubicBezTo>
                  <a:pt x="241" y="3120"/>
                  <a:pt x="254" y="3106"/>
                  <a:pt x="251" y="3090"/>
                </a:cubicBezTo>
                <a:cubicBezTo>
                  <a:pt x="232" y="2974"/>
                  <a:pt x="198" y="3113"/>
                  <a:pt x="236" y="3000"/>
                </a:cubicBezTo>
                <a:cubicBezTo>
                  <a:pt x="200" y="2891"/>
                  <a:pt x="243" y="2840"/>
                  <a:pt x="146" y="2775"/>
                </a:cubicBezTo>
                <a:cubicBezTo>
                  <a:pt x="134" y="2725"/>
                  <a:pt x="116" y="2692"/>
                  <a:pt x="146" y="2640"/>
                </a:cubicBezTo>
                <a:cubicBezTo>
                  <a:pt x="155" y="2624"/>
                  <a:pt x="177" y="2622"/>
                  <a:pt x="191" y="2610"/>
                </a:cubicBezTo>
                <a:cubicBezTo>
                  <a:pt x="268" y="2546"/>
                  <a:pt x="199" y="2574"/>
                  <a:pt x="296" y="2550"/>
                </a:cubicBezTo>
                <a:cubicBezTo>
                  <a:pt x="404" y="2478"/>
                  <a:pt x="402" y="2382"/>
                  <a:pt x="431" y="2265"/>
                </a:cubicBezTo>
                <a:cubicBezTo>
                  <a:pt x="400" y="2172"/>
                  <a:pt x="419" y="1990"/>
                  <a:pt x="476" y="1905"/>
                </a:cubicBezTo>
                <a:cubicBezTo>
                  <a:pt x="475" y="1897"/>
                  <a:pt x="455" y="1766"/>
                  <a:pt x="446" y="1755"/>
                </a:cubicBezTo>
                <a:cubicBezTo>
                  <a:pt x="436" y="1743"/>
                  <a:pt x="416" y="1745"/>
                  <a:pt x="401" y="1740"/>
                </a:cubicBezTo>
                <a:cubicBezTo>
                  <a:pt x="331" y="1635"/>
                  <a:pt x="371" y="1670"/>
                  <a:pt x="296" y="1620"/>
                </a:cubicBezTo>
                <a:cubicBezTo>
                  <a:pt x="265" y="1526"/>
                  <a:pt x="302" y="1625"/>
                  <a:pt x="251" y="1530"/>
                </a:cubicBezTo>
                <a:cubicBezTo>
                  <a:pt x="152" y="1347"/>
                  <a:pt x="221" y="1425"/>
                  <a:pt x="131" y="1335"/>
                </a:cubicBezTo>
                <a:cubicBezTo>
                  <a:pt x="168" y="1280"/>
                  <a:pt x="169" y="1225"/>
                  <a:pt x="206" y="1170"/>
                </a:cubicBezTo>
                <a:cubicBezTo>
                  <a:pt x="201" y="1140"/>
                  <a:pt x="207" y="1106"/>
                  <a:pt x="191" y="1080"/>
                </a:cubicBezTo>
                <a:cubicBezTo>
                  <a:pt x="152" y="1017"/>
                  <a:pt x="83" y="1082"/>
                  <a:pt x="176" y="1020"/>
                </a:cubicBezTo>
                <a:cubicBezTo>
                  <a:pt x="207" y="928"/>
                  <a:pt x="169" y="886"/>
                  <a:pt x="131" y="810"/>
                </a:cubicBezTo>
                <a:cubicBezTo>
                  <a:pt x="124" y="796"/>
                  <a:pt x="127" y="776"/>
                  <a:pt x="116" y="765"/>
                </a:cubicBezTo>
                <a:cubicBezTo>
                  <a:pt x="105" y="754"/>
                  <a:pt x="86" y="755"/>
                  <a:pt x="71" y="750"/>
                </a:cubicBezTo>
                <a:cubicBezTo>
                  <a:pt x="66" y="725"/>
                  <a:pt x="70" y="696"/>
                  <a:pt x="56" y="675"/>
                </a:cubicBezTo>
                <a:cubicBezTo>
                  <a:pt x="47" y="662"/>
                  <a:pt x="0" y="671"/>
                  <a:pt x="11" y="660"/>
                </a:cubicBezTo>
                <a:cubicBezTo>
                  <a:pt x="33" y="638"/>
                  <a:pt x="73" y="644"/>
                  <a:pt x="101" y="630"/>
                </a:cubicBezTo>
                <a:cubicBezTo>
                  <a:pt x="133" y="614"/>
                  <a:pt x="161" y="590"/>
                  <a:pt x="191" y="570"/>
                </a:cubicBezTo>
                <a:cubicBezTo>
                  <a:pt x="206" y="560"/>
                  <a:pt x="236" y="540"/>
                  <a:pt x="236" y="540"/>
                </a:cubicBezTo>
                <a:cubicBezTo>
                  <a:pt x="212" y="469"/>
                  <a:pt x="213" y="511"/>
                  <a:pt x="266" y="435"/>
                </a:cubicBezTo>
                <a:cubicBezTo>
                  <a:pt x="328" y="347"/>
                  <a:pt x="382" y="276"/>
                  <a:pt x="491" y="240"/>
                </a:cubicBezTo>
                <a:cubicBezTo>
                  <a:pt x="501" y="220"/>
                  <a:pt x="500" y="188"/>
                  <a:pt x="521" y="180"/>
                </a:cubicBezTo>
                <a:cubicBezTo>
                  <a:pt x="587" y="155"/>
                  <a:pt x="662" y="166"/>
                  <a:pt x="731" y="150"/>
                </a:cubicBezTo>
                <a:cubicBezTo>
                  <a:pt x="781" y="139"/>
                  <a:pt x="881" y="120"/>
                  <a:pt x="881" y="120"/>
                </a:cubicBezTo>
                <a:cubicBezTo>
                  <a:pt x="1120" y="173"/>
                  <a:pt x="1066" y="165"/>
                  <a:pt x="1391" y="150"/>
                </a:cubicBezTo>
                <a:cubicBezTo>
                  <a:pt x="1416" y="145"/>
                  <a:pt x="1443" y="145"/>
                  <a:pt x="1466" y="135"/>
                </a:cubicBezTo>
                <a:cubicBezTo>
                  <a:pt x="1523" y="110"/>
                  <a:pt x="1555" y="65"/>
                  <a:pt x="1616" y="45"/>
                </a:cubicBezTo>
                <a:cubicBezTo>
                  <a:pt x="1913" y="57"/>
                  <a:pt x="1971" y="68"/>
                  <a:pt x="2231" y="105"/>
                </a:cubicBezTo>
                <a:cubicBezTo>
                  <a:pt x="2326" y="100"/>
                  <a:pt x="2423" y="112"/>
                  <a:pt x="2516" y="90"/>
                </a:cubicBezTo>
                <a:cubicBezTo>
                  <a:pt x="2538" y="85"/>
                  <a:pt x="2530" y="46"/>
                  <a:pt x="2546" y="30"/>
                </a:cubicBezTo>
                <a:cubicBezTo>
                  <a:pt x="2562" y="14"/>
                  <a:pt x="2586" y="10"/>
                  <a:pt x="2606" y="0"/>
                </a:cubicBezTo>
                <a:cubicBezTo>
                  <a:pt x="2803" y="33"/>
                  <a:pt x="2993" y="98"/>
                  <a:pt x="3191" y="120"/>
                </a:cubicBezTo>
                <a:cubicBezTo>
                  <a:pt x="3226" y="129"/>
                  <a:pt x="3260" y="150"/>
                  <a:pt x="3296" y="150"/>
                </a:cubicBezTo>
                <a:cubicBezTo>
                  <a:pt x="3449" y="150"/>
                  <a:pt x="3718" y="103"/>
                  <a:pt x="3851" y="90"/>
                </a:cubicBezTo>
                <a:cubicBezTo>
                  <a:pt x="3921" y="100"/>
                  <a:pt x="3994" y="99"/>
                  <a:pt x="4061" y="120"/>
                </a:cubicBezTo>
                <a:cubicBezTo>
                  <a:pt x="4171" y="154"/>
                  <a:pt x="4011" y="192"/>
                  <a:pt x="4136" y="150"/>
                </a:cubicBezTo>
                <a:cubicBezTo>
                  <a:pt x="4203" y="195"/>
                  <a:pt x="4271" y="200"/>
                  <a:pt x="4346" y="225"/>
                </a:cubicBezTo>
                <a:cubicBezTo>
                  <a:pt x="4366" y="220"/>
                  <a:pt x="4386" y="203"/>
                  <a:pt x="4406" y="210"/>
                </a:cubicBezTo>
                <a:cubicBezTo>
                  <a:pt x="4423" y="216"/>
                  <a:pt x="4434" y="237"/>
                  <a:pt x="4436" y="255"/>
                </a:cubicBezTo>
                <a:cubicBezTo>
                  <a:pt x="4449" y="359"/>
                  <a:pt x="4433" y="466"/>
                  <a:pt x="4451" y="570"/>
                </a:cubicBezTo>
                <a:cubicBezTo>
                  <a:pt x="4455" y="591"/>
                  <a:pt x="4527" y="610"/>
                  <a:pt x="4541" y="615"/>
                </a:cubicBezTo>
                <a:cubicBezTo>
                  <a:pt x="4574" y="715"/>
                  <a:pt x="4644" y="802"/>
                  <a:pt x="4706" y="885"/>
                </a:cubicBezTo>
                <a:cubicBezTo>
                  <a:pt x="4751" y="945"/>
                  <a:pt x="4713" y="922"/>
                  <a:pt x="4781" y="945"/>
                </a:cubicBezTo>
                <a:cubicBezTo>
                  <a:pt x="4795" y="1002"/>
                  <a:pt x="4809" y="1019"/>
                  <a:pt x="4781" y="1080"/>
                </a:cubicBezTo>
                <a:cubicBezTo>
                  <a:pt x="4719" y="1217"/>
                  <a:pt x="4729" y="1121"/>
                  <a:pt x="4706" y="1215"/>
                </a:cubicBezTo>
                <a:cubicBezTo>
                  <a:pt x="4692" y="1269"/>
                  <a:pt x="4692" y="1326"/>
                  <a:pt x="4676" y="1380"/>
                </a:cubicBezTo>
                <a:cubicBezTo>
                  <a:pt x="4661" y="1432"/>
                  <a:pt x="4633" y="1479"/>
                  <a:pt x="4616" y="1530"/>
                </a:cubicBezTo>
                <a:cubicBezTo>
                  <a:pt x="4603" y="1568"/>
                  <a:pt x="4570" y="1597"/>
                  <a:pt x="4556" y="1635"/>
                </a:cubicBezTo>
                <a:cubicBezTo>
                  <a:pt x="4543" y="1669"/>
                  <a:pt x="4538" y="1705"/>
                  <a:pt x="4526" y="1740"/>
                </a:cubicBezTo>
                <a:cubicBezTo>
                  <a:pt x="4531" y="1760"/>
                  <a:pt x="4534" y="1780"/>
                  <a:pt x="4541" y="1800"/>
                </a:cubicBezTo>
                <a:cubicBezTo>
                  <a:pt x="4550" y="1826"/>
                  <a:pt x="4574" y="1848"/>
                  <a:pt x="4571" y="1875"/>
                </a:cubicBezTo>
                <a:cubicBezTo>
                  <a:pt x="4568" y="1900"/>
                  <a:pt x="4541" y="1915"/>
                  <a:pt x="4526" y="1935"/>
                </a:cubicBezTo>
                <a:cubicBezTo>
                  <a:pt x="4579" y="2120"/>
                  <a:pt x="4515" y="1971"/>
                  <a:pt x="4661" y="2130"/>
                </a:cubicBezTo>
                <a:cubicBezTo>
                  <a:pt x="4685" y="2157"/>
                  <a:pt x="4721" y="2220"/>
                  <a:pt x="4721" y="2220"/>
                </a:cubicBezTo>
                <a:cubicBezTo>
                  <a:pt x="4760" y="2375"/>
                  <a:pt x="4774" y="2306"/>
                  <a:pt x="4691" y="2430"/>
                </a:cubicBezTo>
                <a:cubicBezTo>
                  <a:pt x="4682" y="2443"/>
                  <a:pt x="4661" y="2440"/>
                  <a:pt x="4646" y="2445"/>
                </a:cubicBezTo>
                <a:cubicBezTo>
                  <a:pt x="4643" y="2451"/>
                  <a:pt x="4600" y="2543"/>
                  <a:pt x="4586" y="2550"/>
                </a:cubicBezTo>
                <a:cubicBezTo>
                  <a:pt x="4559" y="2564"/>
                  <a:pt x="4526" y="2560"/>
                  <a:pt x="4496" y="2565"/>
                </a:cubicBezTo>
                <a:cubicBezTo>
                  <a:pt x="4471" y="2640"/>
                  <a:pt x="4440" y="2713"/>
                  <a:pt x="4421" y="2790"/>
                </a:cubicBezTo>
                <a:cubicBezTo>
                  <a:pt x="4445" y="2826"/>
                  <a:pt x="4475" y="2858"/>
                  <a:pt x="4496" y="2895"/>
                </a:cubicBezTo>
                <a:cubicBezTo>
                  <a:pt x="4504" y="2909"/>
                  <a:pt x="4501" y="2928"/>
                  <a:pt x="4511" y="2940"/>
                </a:cubicBezTo>
                <a:cubicBezTo>
                  <a:pt x="4522" y="2954"/>
                  <a:pt x="4541" y="2960"/>
                  <a:pt x="4556" y="2970"/>
                </a:cubicBezTo>
                <a:cubicBezTo>
                  <a:pt x="4596" y="3090"/>
                  <a:pt x="4556" y="2940"/>
                  <a:pt x="4556" y="3060"/>
                </a:cubicBezTo>
                <a:cubicBezTo>
                  <a:pt x="4556" y="3076"/>
                  <a:pt x="4566" y="3090"/>
                  <a:pt x="4571" y="3105"/>
                </a:cubicBezTo>
                <a:cubicBezTo>
                  <a:pt x="4566" y="3125"/>
                  <a:pt x="4556" y="3144"/>
                  <a:pt x="4556" y="3165"/>
                </a:cubicBezTo>
                <a:cubicBezTo>
                  <a:pt x="4556" y="3225"/>
                  <a:pt x="4596" y="3195"/>
                  <a:pt x="4556" y="3255"/>
                </a:cubicBezTo>
                <a:cubicBezTo>
                  <a:pt x="4544" y="3273"/>
                  <a:pt x="4526" y="3285"/>
                  <a:pt x="4511" y="3300"/>
                </a:cubicBezTo>
                <a:cubicBezTo>
                  <a:pt x="4521" y="3325"/>
                  <a:pt x="4536" y="3349"/>
                  <a:pt x="4541" y="3375"/>
                </a:cubicBezTo>
                <a:cubicBezTo>
                  <a:pt x="4569" y="3513"/>
                  <a:pt x="4515" y="3541"/>
                  <a:pt x="4646" y="3585"/>
                </a:cubicBezTo>
                <a:cubicBezTo>
                  <a:pt x="4665" y="3642"/>
                  <a:pt x="4691" y="3659"/>
                  <a:pt x="4691" y="3720"/>
                </a:cubicBezTo>
              </a:path>
            </a:pathLst>
          </a:custGeom>
          <a:pattFill prst="pct5">
            <a:fgClr>
              <a:srgbClr val="000000"/>
            </a:fgClr>
            <a:bgClr>
              <a:srgbClr val="FFFFFF"/>
            </a:bgClr>
          </a:patt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4" name="Freeform 26" descr="5%"/>
          <p:cNvSpPr>
            <a:spLocks/>
          </p:cNvSpPr>
          <p:nvPr/>
        </p:nvSpPr>
        <p:spPr bwMode="auto">
          <a:xfrm>
            <a:off x="1828800" y="1143000"/>
            <a:ext cx="392112" cy="333375"/>
          </a:xfrm>
          <a:custGeom>
            <a:avLst/>
            <a:gdLst/>
            <a:ahLst/>
            <a:cxnLst>
              <a:cxn ang="0">
                <a:pos x="93" y="60"/>
              </a:cxn>
              <a:cxn ang="0">
                <a:pos x="78" y="105"/>
              </a:cxn>
              <a:cxn ang="0">
                <a:pos x="18" y="195"/>
              </a:cxn>
              <a:cxn ang="0">
                <a:pos x="63" y="435"/>
              </a:cxn>
              <a:cxn ang="0">
                <a:pos x="153" y="495"/>
              </a:cxn>
              <a:cxn ang="0">
                <a:pos x="243" y="525"/>
              </a:cxn>
              <a:cxn ang="0">
                <a:pos x="408" y="510"/>
              </a:cxn>
              <a:cxn ang="0">
                <a:pos x="468" y="465"/>
              </a:cxn>
              <a:cxn ang="0">
                <a:pos x="528" y="450"/>
              </a:cxn>
              <a:cxn ang="0">
                <a:pos x="618" y="300"/>
              </a:cxn>
              <a:cxn ang="0">
                <a:pos x="528" y="150"/>
              </a:cxn>
              <a:cxn ang="0">
                <a:pos x="468" y="45"/>
              </a:cxn>
              <a:cxn ang="0">
                <a:pos x="333" y="0"/>
              </a:cxn>
              <a:cxn ang="0">
                <a:pos x="108" y="15"/>
              </a:cxn>
              <a:cxn ang="0">
                <a:pos x="63" y="45"/>
              </a:cxn>
              <a:cxn ang="0">
                <a:pos x="108" y="60"/>
              </a:cxn>
              <a:cxn ang="0">
                <a:pos x="93" y="60"/>
              </a:cxn>
            </a:cxnLst>
            <a:rect l="0" t="0" r="r" b="b"/>
            <a:pathLst>
              <a:path w="618" h="525">
                <a:moveTo>
                  <a:pt x="93" y="60"/>
                </a:moveTo>
                <a:cubicBezTo>
                  <a:pt x="88" y="75"/>
                  <a:pt x="86" y="91"/>
                  <a:pt x="78" y="105"/>
                </a:cubicBezTo>
                <a:cubicBezTo>
                  <a:pt x="60" y="137"/>
                  <a:pt x="18" y="195"/>
                  <a:pt x="18" y="195"/>
                </a:cubicBezTo>
                <a:cubicBezTo>
                  <a:pt x="22" y="248"/>
                  <a:pt x="0" y="380"/>
                  <a:pt x="63" y="435"/>
                </a:cubicBezTo>
                <a:cubicBezTo>
                  <a:pt x="90" y="459"/>
                  <a:pt x="123" y="475"/>
                  <a:pt x="153" y="495"/>
                </a:cubicBezTo>
                <a:cubicBezTo>
                  <a:pt x="179" y="513"/>
                  <a:pt x="243" y="525"/>
                  <a:pt x="243" y="525"/>
                </a:cubicBezTo>
                <a:cubicBezTo>
                  <a:pt x="298" y="520"/>
                  <a:pt x="355" y="524"/>
                  <a:pt x="408" y="510"/>
                </a:cubicBezTo>
                <a:cubicBezTo>
                  <a:pt x="432" y="504"/>
                  <a:pt x="446" y="476"/>
                  <a:pt x="468" y="465"/>
                </a:cubicBezTo>
                <a:cubicBezTo>
                  <a:pt x="486" y="456"/>
                  <a:pt x="508" y="455"/>
                  <a:pt x="528" y="450"/>
                </a:cubicBezTo>
                <a:cubicBezTo>
                  <a:pt x="607" y="391"/>
                  <a:pt x="595" y="391"/>
                  <a:pt x="618" y="300"/>
                </a:cubicBezTo>
                <a:cubicBezTo>
                  <a:pt x="594" y="229"/>
                  <a:pt x="593" y="194"/>
                  <a:pt x="528" y="150"/>
                </a:cubicBezTo>
                <a:cubicBezTo>
                  <a:pt x="516" y="113"/>
                  <a:pt x="506" y="67"/>
                  <a:pt x="468" y="45"/>
                </a:cubicBezTo>
                <a:cubicBezTo>
                  <a:pt x="427" y="21"/>
                  <a:pt x="333" y="0"/>
                  <a:pt x="333" y="0"/>
                </a:cubicBezTo>
                <a:cubicBezTo>
                  <a:pt x="258" y="5"/>
                  <a:pt x="182" y="3"/>
                  <a:pt x="108" y="15"/>
                </a:cubicBezTo>
                <a:cubicBezTo>
                  <a:pt x="90" y="18"/>
                  <a:pt x="63" y="27"/>
                  <a:pt x="63" y="45"/>
                </a:cubicBezTo>
                <a:cubicBezTo>
                  <a:pt x="63" y="61"/>
                  <a:pt x="93" y="55"/>
                  <a:pt x="108" y="60"/>
                </a:cubicBezTo>
                <a:cubicBezTo>
                  <a:pt x="88" y="119"/>
                  <a:pt x="93" y="121"/>
                  <a:pt x="93" y="60"/>
                </a:cubicBezTo>
                <a:close/>
              </a:path>
            </a:pathLst>
          </a:custGeom>
          <a:pattFill prst="pct5">
            <a:fgClr>
              <a:srgbClr val="000000"/>
            </a:fgClr>
            <a:bgClr>
              <a:srgbClr val="FFFFFF"/>
            </a:bgClr>
          </a:patt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3" name="Freeform 25" descr="5%"/>
          <p:cNvSpPr>
            <a:spLocks/>
          </p:cNvSpPr>
          <p:nvPr/>
        </p:nvSpPr>
        <p:spPr bwMode="auto">
          <a:xfrm>
            <a:off x="3886200" y="1143000"/>
            <a:ext cx="630237" cy="284162"/>
          </a:xfrm>
          <a:custGeom>
            <a:avLst/>
            <a:gdLst/>
            <a:ahLst/>
            <a:cxnLst>
              <a:cxn ang="0">
                <a:pos x="137" y="90"/>
              </a:cxn>
              <a:cxn ang="0">
                <a:pos x="392" y="0"/>
              </a:cxn>
              <a:cxn ang="0">
                <a:pos x="782" y="105"/>
              </a:cxn>
              <a:cxn ang="0">
                <a:pos x="872" y="180"/>
              </a:cxn>
              <a:cxn ang="0">
                <a:pos x="902" y="285"/>
              </a:cxn>
              <a:cxn ang="0">
                <a:pos x="992" y="330"/>
              </a:cxn>
              <a:cxn ang="0">
                <a:pos x="962" y="390"/>
              </a:cxn>
              <a:cxn ang="0">
                <a:pos x="812" y="435"/>
              </a:cxn>
              <a:cxn ang="0">
                <a:pos x="707" y="420"/>
              </a:cxn>
              <a:cxn ang="0">
                <a:pos x="647" y="240"/>
              </a:cxn>
              <a:cxn ang="0">
                <a:pos x="392" y="270"/>
              </a:cxn>
              <a:cxn ang="0">
                <a:pos x="167" y="360"/>
              </a:cxn>
              <a:cxn ang="0">
                <a:pos x="77" y="390"/>
              </a:cxn>
              <a:cxn ang="0">
                <a:pos x="62" y="345"/>
              </a:cxn>
              <a:cxn ang="0">
                <a:pos x="2" y="300"/>
              </a:cxn>
              <a:cxn ang="0">
                <a:pos x="212" y="135"/>
              </a:cxn>
              <a:cxn ang="0">
                <a:pos x="167" y="120"/>
              </a:cxn>
              <a:cxn ang="0">
                <a:pos x="77" y="105"/>
              </a:cxn>
              <a:cxn ang="0">
                <a:pos x="107" y="60"/>
              </a:cxn>
              <a:cxn ang="0">
                <a:pos x="137" y="90"/>
              </a:cxn>
            </a:cxnLst>
            <a:rect l="0" t="0" r="r" b="b"/>
            <a:pathLst>
              <a:path w="992" h="447">
                <a:moveTo>
                  <a:pt x="137" y="90"/>
                </a:moveTo>
                <a:cubicBezTo>
                  <a:pt x="214" y="13"/>
                  <a:pt x="292" y="17"/>
                  <a:pt x="392" y="0"/>
                </a:cubicBezTo>
                <a:cubicBezTo>
                  <a:pt x="564" y="19"/>
                  <a:pt x="629" y="28"/>
                  <a:pt x="782" y="105"/>
                </a:cubicBezTo>
                <a:cubicBezTo>
                  <a:pt x="817" y="122"/>
                  <a:pt x="840" y="158"/>
                  <a:pt x="872" y="180"/>
                </a:cubicBezTo>
                <a:cubicBezTo>
                  <a:pt x="884" y="215"/>
                  <a:pt x="882" y="255"/>
                  <a:pt x="902" y="285"/>
                </a:cubicBezTo>
                <a:cubicBezTo>
                  <a:pt x="919" y="310"/>
                  <a:pt x="966" y="321"/>
                  <a:pt x="992" y="330"/>
                </a:cubicBezTo>
                <a:cubicBezTo>
                  <a:pt x="982" y="350"/>
                  <a:pt x="978" y="374"/>
                  <a:pt x="962" y="390"/>
                </a:cubicBezTo>
                <a:cubicBezTo>
                  <a:pt x="945" y="407"/>
                  <a:pt x="842" y="425"/>
                  <a:pt x="812" y="435"/>
                </a:cubicBezTo>
                <a:cubicBezTo>
                  <a:pt x="777" y="430"/>
                  <a:pt x="730" y="447"/>
                  <a:pt x="707" y="420"/>
                </a:cubicBezTo>
                <a:cubicBezTo>
                  <a:pt x="666" y="372"/>
                  <a:pt x="704" y="267"/>
                  <a:pt x="647" y="240"/>
                </a:cubicBezTo>
                <a:cubicBezTo>
                  <a:pt x="570" y="203"/>
                  <a:pt x="477" y="260"/>
                  <a:pt x="392" y="270"/>
                </a:cubicBezTo>
                <a:cubicBezTo>
                  <a:pt x="316" y="321"/>
                  <a:pt x="253" y="336"/>
                  <a:pt x="167" y="360"/>
                </a:cubicBezTo>
                <a:cubicBezTo>
                  <a:pt x="136" y="368"/>
                  <a:pt x="77" y="390"/>
                  <a:pt x="77" y="390"/>
                </a:cubicBezTo>
                <a:cubicBezTo>
                  <a:pt x="72" y="375"/>
                  <a:pt x="72" y="357"/>
                  <a:pt x="62" y="345"/>
                </a:cubicBezTo>
                <a:cubicBezTo>
                  <a:pt x="46" y="326"/>
                  <a:pt x="0" y="325"/>
                  <a:pt x="2" y="300"/>
                </a:cubicBezTo>
                <a:cubicBezTo>
                  <a:pt x="16" y="119"/>
                  <a:pt x="87" y="149"/>
                  <a:pt x="212" y="135"/>
                </a:cubicBezTo>
                <a:cubicBezTo>
                  <a:pt x="197" y="130"/>
                  <a:pt x="182" y="123"/>
                  <a:pt x="167" y="120"/>
                </a:cubicBezTo>
                <a:cubicBezTo>
                  <a:pt x="137" y="113"/>
                  <a:pt x="99" y="127"/>
                  <a:pt x="77" y="105"/>
                </a:cubicBezTo>
                <a:cubicBezTo>
                  <a:pt x="64" y="92"/>
                  <a:pt x="90" y="64"/>
                  <a:pt x="107" y="60"/>
                </a:cubicBezTo>
                <a:cubicBezTo>
                  <a:pt x="121" y="57"/>
                  <a:pt x="127" y="80"/>
                  <a:pt x="137" y="90"/>
                </a:cubicBezTo>
                <a:close/>
              </a:path>
            </a:pathLst>
          </a:custGeom>
          <a:pattFill prst="pct5">
            <a:fgClr>
              <a:srgbClr val="000000"/>
            </a:fgClr>
            <a:bgClr>
              <a:srgbClr val="FFFFFF"/>
            </a:bgClr>
          </a:patt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6"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077" name="Rectangle 29"/>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
            </a:r>
            <a:br>
              <a:rPr kumimoji="0" lang="en-US" sz="1800" b="0" i="0" u="none" strike="noStrike" cap="none" normalizeH="0" baseline="0" smtClean="0">
                <a:ln>
                  <a:noFill/>
                </a:ln>
                <a:solidFill>
                  <a:schemeClr val="tx1"/>
                </a:solidFill>
                <a:effectLst/>
                <a:latin typeface="Arial" pitchFamily="34" charset="0"/>
              </a:rPr>
            </a:br>
            <a:endParaRPr kumimoji="0" lang="en-US" sz="18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078" name="Rectangle 30"/>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rPr>
              <a:t>                </a:t>
            </a:r>
            <a:endParaRPr kumimoji="0" lang="en-US" sz="11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cxnSp>
        <p:nvCxnSpPr>
          <p:cNvPr id="36" name="Straight Connector 35"/>
          <p:cNvCxnSpPr/>
          <p:nvPr/>
        </p:nvCxnSpPr>
        <p:spPr>
          <a:xfrm>
            <a:off x="1066800" y="2133600"/>
            <a:ext cx="31242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0800000" flipV="1">
            <a:off x="4191000" y="1676400"/>
            <a:ext cx="609600" cy="457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16200000" flipH="1">
            <a:off x="2781300" y="3543300"/>
            <a:ext cx="2971800" cy="1524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5943600" y="3124200"/>
            <a:ext cx="1383712" cy="461665"/>
          </a:xfrm>
          <a:prstGeom prst="rect">
            <a:avLst/>
          </a:prstGeom>
          <a:noFill/>
        </p:spPr>
        <p:txBody>
          <a:bodyPr wrap="none" rtlCol="0">
            <a:spAutoFit/>
          </a:bodyPr>
          <a:lstStyle/>
          <a:p>
            <a:r>
              <a:rPr lang="en-US" sz="2400" dirty="0" err="1" smtClean="0">
                <a:latin typeface="Arial" pitchFamily="34" charset="0"/>
                <a:cs typeface="Arial" pitchFamily="34" charset="0"/>
              </a:rPr>
              <a:t>Batholith</a:t>
            </a:r>
            <a:endParaRPr lang="en-US" sz="2400" dirty="0">
              <a:latin typeface="Arial" pitchFamily="34" charset="0"/>
              <a:cs typeface="Arial" pitchFamily="34" charset="0"/>
            </a:endParaRPr>
          </a:p>
        </p:txBody>
      </p:sp>
      <p:sp>
        <p:nvSpPr>
          <p:cNvPr id="44" name="TextBox 43"/>
          <p:cNvSpPr txBox="1"/>
          <p:nvPr/>
        </p:nvSpPr>
        <p:spPr>
          <a:xfrm>
            <a:off x="6019800" y="762000"/>
            <a:ext cx="954107" cy="461665"/>
          </a:xfrm>
          <a:prstGeom prst="rect">
            <a:avLst/>
          </a:prstGeom>
          <a:noFill/>
        </p:spPr>
        <p:txBody>
          <a:bodyPr wrap="none" rtlCol="0">
            <a:spAutoFit/>
          </a:bodyPr>
          <a:lstStyle/>
          <a:p>
            <a:r>
              <a:rPr lang="en-US" sz="2400" dirty="0" smtClean="0">
                <a:latin typeface="Arial" pitchFamily="34" charset="0"/>
                <a:cs typeface="Arial" pitchFamily="34" charset="0"/>
              </a:rPr>
              <a:t>Stock</a:t>
            </a:r>
            <a:endParaRPr lang="en-US" sz="2400" dirty="0">
              <a:latin typeface="Arial" pitchFamily="34" charset="0"/>
              <a:cs typeface="Arial" pitchFamily="34" charset="0"/>
            </a:endParaRPr>
          </a:p>
        </p:txBody>
      </p:sp>
      <p:sp>
        <p:nvSpPr>
          <p:cNvPr id="45" name="TextBox 44"/>
          <p:cNvSpPr txBox="1"/>
          <p:nvPr/>
        </p:nvSpPr>
        <p:spPr>
          <a:xfrm>
            <a:off x="304800" y="533400"/>
            <a:ext cx="869149" cy="461665"/>
          </a:xfrm>
          <a:prstGeom prst="rect">
            <a:avLst/>
          </a:prstGeom>
          <a:noFill/>
        </p:spPr>
        <p:txBody>
          <a:bodyPr wrap="none" rtlCol="0">
            <a:spAutoFit/>
          </a:bodyPr>
          <a:lstStyle/>
          <a:p>
            <a:r>
              <a:rPr lang="en-US" sz="2400" dirty="0" smtClean="0">
                <a:latin typeface="Arial" pitchFamily="34" charset="0"/>
                <a:cs typeface="Arial" pitchFamily="34" charset="0"/>
              </a:rPr>
              <a:t>Boss</a:t>
            </a:r>
            <a:endParaRPr lang="en-US" sz="2400" dirty="0">
              <a:latin typeface="Arial" pitchFamily="34" charset="0"/>
              <a:cs typeface="Arial" pitchFamily="34" charset="0"/>
            </a:endParaRPr>
          </a:p>
        </p:txBody>
      </p:sp>
      <p:cxnSp>
        <p:nvCxnSpPr>
          <p:cNvPr id="47" name="Straight Arrow Connector 46"/>
          <p:cNvCxnSpPr/>
          <p:nvPr/>
        </p:nvCxnSpPr>
        <p:spPr>
          <a:xfrm rot="10800000" flipV="1">
            <a:off x="4419600" y="990600"/>
            <a:ext cx="1524000" cy="304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45" idx="3"/>
          </p:cNvCxnSpPr>
          <p:nvPr/>
        </p:nvCxnSpPr>
        <p:spPr>
          <a:xfrm>
            <a:off x="1173949" y="764233"/>
            <a:ext cx="731051" cy="45496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43" idx="1"/>
          </p:cNvCxnSpPr>
          <p:nvPr/>
        </p:nvCxnSpPr>
        <p:spPr>
          <a:xfrm rot="10800000" flipV="1">
            <a:off x="3657600" y="3355032"/>
            <a:ext cx="2286000" cy="7396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1026"/>
          <p:cNvSpPr>
            <a:spLocks noGrp="1" noChangeArrowheads="1"/>
          </p:cNvSpPr>
          <p:nvPr>
            <p:ph type="title"/>
          </p:nvPr>
        </p:nvSpPr>
        <p:spPr>
          <a:xfrm>
            <a:off x="4419600" y="228600"/>
            <a:ext cx="4419600" cy="893762"/>
          </a:xfrm>
        </p:spPr>
        <p:txBody>
          <a:bodyPr/>
          <a:lstStyle/>
          <a:p>
            <a:r>
              <a:rPr lang="en-US" sz="4000" b="1" dirty="0">
                <a:latin typeface="Arial" pitchFamily="34" charset="0"/>
                <a:cs typeface="Arial" pitchFamily="34" charset="0"/>
              </a:rPr>
              <a:t>The </a:t>
            </a:r>
            <a:r>
              <a:rPr lang="en-US" sz="4000" b="1" dirty="0" smtClean="0">
                <a:latin typeface="Arial" pitchFamily="34" charset="0"/>
                <a:cs typeface="Arial" pitchFamily="34" charset="0"/>
              </a:rPr>
              <a:t>Rock </a:t>
            </a:r>
            <a:r>
              <a:rPr lang="en-US" sz="4000" b="1" dirty="0">
                <a:latin typeface="Arial" pitchFamily="34" charset="0"/>
                <a:cs typeface="Arial" pitchFamily="34" charset="0"/>
              </a:rPr>
              <a:t>Cycle</a:t>
            </a:r>
          </a:p>
        </p:txBody>
      </p:sp>
      <p:sp>
        <p:nvSpPr>
          <p:cNvPr id="256004" name="Rectangle 1028"/>
          <p:cNvSpPr>
            <a:spLocks noGrp="1" noChangeArrowheads="1"/>
          </p:cNvSpPr>
          <p:nvPr>
            <p:ph type="body" sz="half" idx="1"/>
          </p:nvPr>
        </p:nvSpPr>
        <p:spPr>
          <a:xfrm>
            <a:off x="228600" y="2057400"/>
            <a:ext cx="2895600" cy="4648200"/>
          </a:xfrm>
        </p:spPr>
        <p:txBody>
          <a:bodyPr>
            <a:normAutofit/>
          </a:bodyPr>
          <a:lstStyle/>
          <a:p>
            <a:r>
              <a:rPr lang="en-US" sz="2800" b="1" dirty="0">
                <a:solidFill>
                  <a:schemeClr val="tx2"/>
                </a:solidFill>
              </a:rPr>
              <a:t>Igneous Rock</a:t>
            </a:r>
          </a:p>
          <a:p>
            <a:pPr lvl="1">
              <a:buFont typeface="Wingdings" pitchFamily="2" charset="2"/>
              <a:buNone/>
            </a:pPr>
            <a:endParaRPr lang="en-US" b="1" dirty="0">
              <a:solidFill>
                <a:schemeClr val="tx2"/>
              </a:solidFill>
            </a:endParaRPr>
          </a:p>
          <a:p>
            <a:pPr>
              <a:buFont typeface="Wingdings" pitchFamily="2" charset="2"/>
              <a:buNone/>
            </a:pPr>
            <a:r>
              <a:rPr lang="en-US" sz="2800" b="1" dirty="0">
                <a:solidFill>
                  <a:srgbClr val="FFFF66"/>
                </a:solidFill>
                <a:sym typeface="Symbol" pitchFamily="18" charset="2"/>
              </a:rPr>
              <a:t>       </a:t>
            </a:r>
            <a:r>
              <a:rPr lang="en-US" sz="2400" dirty="0">
                <a:latin typeface="Arial" pitchFamily="34" charset="0"/>
                <a:cs typeface="Arial" pitchFamily="34" charset="0"/>
              </a:rPr>
              <a:t>Solidification</a:t>
            </a:r>
          </a:p>
          <a:p>
            <a:pPr lvl="1">
              <a:buFont typeface="Wingdings" pitchFamily="2" charset="2"/>
              <a:buNone/>
            </a:pPr>
            <a:endParaRPr lang="en-US" dirty="0">
              <a:solidFill>
                <a:srgbClr val="FFFF66"/>
              </a:solidFill>
            </a:endParaRPr>
          </a:p>
          <a:p>
            <a:r>
              <a:rPr lang="en-US" sz="2800" b="1" dirty="0" smtClean="0">
                <a:solidFill>
                  <a:schemeClr val="tx2"/>
                </a:solidFill>
              </a:rPr>
              <a:t>Magma</a:t>
            </a:r>
            <a:endParaRPr lang="en-US" sz="2800" b="1" dirty="0">
              <a:solidFill>
                <a:schemeClr val="tx2"/>
              </a:solidFill>
            </a:endParaRPr>
          </a:p>
          <a:p>
            <a:pPr lvl="1">
              <a:buFont typeface="Wingdings" pitchFamily="2" charset="2"/>
              <a:buNone/>
            </a:pPr>
            <a:endParaRPr lang="en-US" b="1" dirty="0">
              <a:solidFill>
                <a:schemeClr val="tx2"/>
              </a:solidFill>
            </a:endParaRPr>
          </a:p>
          <a:p>
            <a:pPr>
              <a:buFont typeface="Wingdings" pitchFamily="2" charset="2"/>
              <a:buNone/>
            </a:pPr>
            <a:r>
              <a:rPr lang="en-US" sz="2800" b="1" dirty="0">
                <a:solidFill>
                  <a:srgbClr val="FFFF66"/>
                </a:solidFill>
                <a:sym typeface="Symbol" pitchFamily="18" charset="2"/>
              </a:rPr>
              <a:t>    </a:t>
            </a:r>
            <a:r>
              <a:rPr lang="en-US" sz="2800" dirty="0">
                <a:solidFill>
                  <a:srgbClr val="FFFF66"/>
                </a:solidFill>
                <a:sym typeface="Symbol" pitchFamily="18" charset="2"/>
              </a:rPr>
              <a:t>   </a:t>
            </a:r>
            <a:r>
              <a:rPr lang="en-US" sz="2400" dirty="0">
                <a:latin typeface="Arial" pitchFamily="34" charset="0"/>
                <a:cs typeface="Arial" pitchFamily="34" charset="0"/>
              </a:rPr>
              <a:t>Partial Melting</a:t>
            </a:r>
          </a:p>
          <a:p>
            <a:pPr lvl="1">
              <a:buFont typeface="Wingdings" pitchFamily="2" charset="2"/>
              <a:buNone/>
            </a:pPr>
            <a:endParaRPr lang="en-US" dirty="0">
              <a:solidFill>
                <a:srgbClr val="FFFF66"/>
              </a:solidFill>
            </a:endParaRPr>
          </a:p>
          <a:p>
            <a:r>
              <a:rPr lang="en-US" sz="2800" b="1" dirty="0">
                <a:solidFill>
                  <a:schemeClr val="tx2"/>
                </a:solidFill>
              </a:rPr>
              <a:t>Mantle Rock       </a:t>
            </a:r>
          </a:p>
        </p:txBody>
      </p:sp>
      <p:pic>
        <p:nvPicPr>
          <p:cNvPr id="256008" name="Picture 1032" descr="03_01"/>
          <p:cNvPicPr>
            <a:picLocks noGrp="1" noChangeArrowheads="1"/>
          </p:cNvPicPr>
          <p:nvPr>
            <p:ph type="clipArt" sz="half" idx="2"/>
          </p:nvPr>
        </p:nvPicPr>
        <p:blipFill>
          <a:blip r:embed="rId3"/>
          <a:srcRect t="1714"/>
          <a:stretch>
            <a:fillRect/>
          </a:stretch>
        </p:blipFill>
        <p:spPr>
          <a:xfrm>
            <a:off x="3200400" y="1143000"/>
            <a:ext cx="5943600" cy="5715000"/>
          </a:xfrm>
          <a:noFill/>
          <a:ln/>
        </p:spPr>
      </p:pic>
      <p:sp>
        <p:nvSpPr>
          <p:cNvPr id="256010" name="Line 1034"/>
          <p:cNvSpPr>
            <a:spLocks noChangeShapeType="1"/>
          </p:cNvSpPr>
          <p:nvPr/>
        </p:nvSpPr>
        <p:spPr bwMode="auto">
          <a:xfrm flipV="1">
            <a:off x="762000" y="4724400"/>
            <a:ext cx="0" cy="1371600"/>
          </a:xfrm>
          <a:prstGeom prst="line">
            <a:avLst/>
          </a:prstGeom>
          <a:noFill/>
          <a:ln w="76200">
            <a:solidFill>
              <a:schemeClr val="tx1"/>
            </a:solidFill>
            <a:round/>
            <a:headEnd/>
            <a:tailEnd type="triangle" w="med" len="med"/>
          </a:ln>
          <a:effectLst/>
        </p:spPr>
        <p:txBody>
          <a:bodyPr wrap="none"/>
          <a:lstStyle/>
          <a:p>
            <a:endParaRPr lang="en-US"/>
          </a:p>
        </p:txBody>
      </p:sp>
      <p:sp>
        <p:nvSpPr>
          <p:cNvPr id="256011" name="Line 1035"/>
          <p:cNvSpPr>
            <a:spLocks noChangeShapeType="1"/>
          </p:cNvSpPr>
          <p:nvPr/>
        </p:nvSpPr>
        <p:spPr bwMode="auto">
          <a:xfrm flipV="1">
            <a:off x="762000" y="2667000"/>
            <a:ext cx="0" cy="1371600"/>
          </a:xfrm>
          <a:prstGeom prst="line">
            <a:avLst/>
          </a:prstGeom>
          <a:noFill/>
          <a:ln w="76200">
            <a:solidFill>
              <a:schemeClr val="tx1"/>
            </a:solidFill>
            <a:round/>
            <a:headEnd/>
            <a:tailEnd type="triangle" w="med" len="med"/>
          </a:ln>
          <a:effectLst/>
        </p:spPr>
        <p:txBody>
          <a:bodyPr wrap="none"/>
          <a:lstStyle/>
          <a:p>
            <a:endParaRPr lang="en-US"/>
          </a:p>
        </p:txBody>
      </p:sp>
      <p:sp>
        <p:nvSpPr>
          <p:cNvPr id="256013" name="Text Box 1037"/>
          <p:cNvSpPr txBox="1">
            <a:spLocks noChangeArrowheads="1"/>
          </p:cNvSpPr>
          <p:nvPr/>
        </p:nvSpPr>
        <p:spPr bwMode="auto">
          <a:xfrm>
            <a:off x="6705600" y="6338888"/>
            <a:ext cx="2254250" cy="366712"/>
          </a:xfrm>
          <a:prstGeom prst="rect">
            <a:avLst/>
          </a:prstGeom>
          <a:noFill/>
          <a:ln w="9525">
            <a:noFill/>
            <a:miter lim="800000"/>
            <a:headEnd/>
            <a:tailEnd/>
          </a:ln>
          <a:effectLst/>
        </p:spPr>
        <p:txBody>
          <a:bodyPr wrap="none">
            <a:spAutoFit/>
          </a:bodyPr>
          <a:lstStyle/>
          <a:p>
            <a:r>
              <a:rPr lang="en-US" sz="1800">
                <a:solidFill>
                  <a:schemeClr val="bg2"/>
                </a:solidFill>
                <a:latin typeface="Arial" charset="0"/>
              </a:rPr>
              <a:t>See Kehew, Fig. 1-6</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0.gif"/>
          <p:cNvPicPr>
            <a:picLocks noChangeAspect="1"/>
          </p:cNvPicPr>
          <p:nvPr/>
        </p:nvPicPr>
        <p:blipFill>
          <a:blip r:embed="rId2"/>
          <a:stretch>
            <a:fillRect/>
          </a:stretch>
        </p:blipFill>
        <p:spPr>
          <a:xfrm>
            <a:off x="304800" y="228600"/>
            <a:ext cx="4588092" cy="2819400"/>
          </a:xfrm>
          <a:prstGeom prst="rect">
            <a:avLst/>
          </a:prstGeom>
        </p:spPr>
      </p:pic>
      <p:pic>
        <p:nvPicPr>
          <p:cNvPr id="7" name="Picture 4" descr="C:\PETROLOGY\Intrusivebatholith.jpeg"/>
          <p:cNvPicPr>
            <a:picLocks noChangeAspect="1" noChangeArrowheads="1"/>
          </p:cNvPicPr>
          <p:nvPr/>
        </p:nvPicPr>
        <p:blipFill>
          <a:blip r:embed="rId3">
            <a:lum bright="18000"/>
          </a:blip>
          <a:srcRect/>
          <a:stretch>
            <a:fillRect/>
          </a:stretch>
        </p:blipFill>
        <p:spPr bwMode="auto">
          <a:xfrm>
            <a:off x="5222240" y="762000"/>
            <a:ext cx="3749040" cy="4800600"/>
          </a:xfrm>
          <a:prstGeom prst="rect">
            <a:avLst/>
          </a:prstGeom>
          <a:noFill/>
        </p:spPr>
      </p:pic>
      <p:pic>
        <p:nvPicPr>
          <p:cNvPr id="1027" name="Picture 3"/>
          <p:cNvPicPr>
            <a:picLocks noChangeAspect="1" noChangeArrowheads="1"/>
          </p:cNvPicPr>
          <p:nvPr/>
        </p:nvPicPr>
        <p:blipFill>
          <a:blip r:embed="rId4"/>
          <a:srcRect/>
          <a:stretch>
            <a:fillRect/>
          </a:stretch>
        </p:blipFill>
        <p:spPr bwMode="auto">
          <a:xfrm>
            <a:off x="381000" y="3276600"/>
            <a:ext cx="4419600" cy="325755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9"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up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381000" y="381001"/>
            <a:ext cx="8458200" cy="2895599"/>
          </a:xfrm>
          <a:prstGeom prst="rect">
            <a:avLst/>
          </a:prstGeom>
        </p:spPr>
        <p:txBody>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1" i="0" u="sng" strike="noStrike" kern="1200" cap="none" spc="0" normalizeH="0" baseline="0" noProof="0" dirty="0" smtClean="0">
                <a:ln>
                  <a:noFill/>
                </a:ln>
                <a:solidFill>
                  <a:schemeClr val="tx1"/>
                </a:solidFill>
                <a:effectLst/>
                <a:uLnTx/>
                <a:uFillTx/>
                <a:latin typeface="Arial" pitchFamily="34" charset="0"/>
                <a:ea typeface="+mn-ea"/>
                <a:cs typeface="Arial" pitchFamily="34" charset="0"/>
              </a:rPr>
              <a:t>Stocks</a:t>
            </a:r>
            <a:r>
              <a:rPr kumimoji="0" lang="en-US" sz="2800" b="0" i="0" u="sng" strike="noStrike" kern="1200" cap="none" spc="0" normalizeH="0" baseline="0" noProof="0" dirty="0" smtClean="0">
                <a:ln>
                  <a:noFill/>
                </a:ln>
                <a:solidFill>
                  <a:schemeClr val="tx1"/>
                </a:solidFill>
                <a:effectLst/>
                <a:uLnTx/>
                <a:uFillTx/>
                <a:latin typeface="Arial" pitchFamily="34" charset="0"/>
                <a:ea typeface="+mn-ea"/>
                <a:cs typeface="Arial" pitchFamily="34" charset="0"/>
              </a:rPr>
              <a:t>:</a:t>
            </a:r>
            <a:r>
              <a:rPr kumimoji="0" lang="en-US" sz="2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These are smaller irregular bodies with 10 km in maximum dimension, and are associated with batholiths.</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sz="2800" dirty="0" smtClean="0">
              <a:latin typeface="Arial" pitchFamily="34" charset="0"/>
              <a:cs typeface="Arial" pitchFamily="34" charset="0"/>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1" i="0" u="sng" strike="noStrike" kern="1200" cap="none" spc="0" normalizeH="0" baseline="0" noProof="0" dirty="0" smtClean="0">
                <a:ln>
                  <a:noFill/>
                </a:ln>
                <a:solidFill>
                  <a:schemeClr val="tx1"/>
                </a:solidFill>
                <a:effectLst/>
                <a:uLnTx/>
                <a:uFillTx/>
                <a:latin typeface="Arial" pitchFamily="34" charset="0"/>
                <a:ea typeface="+mn-ea"/>
                <a:cs typeface="Arial" pitchFamily="34" charset="0"/>
              </a:rPr>
              <a:t>Boss :</a:t>
            </a:r>
            <a:r>
              <a:rPr kumimoji="0" lang="en-US" sz="2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When such stock has roughly circular outline on surface, called</a:t>
            </a:r>
            <a:r>
              <a:rPr kumimoji="0" lang="en-US" sz="28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 as Boss.</a:t>
            </a:r>
            <a:endParaRPr kumimoji="0" lang="en-US" sz="2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838201"/>
            <a:ext cx="8686800" cy="1600200"/>
          </a:xfrm>
        </p:spPr>
        <p:txBody>
          <a:bodyPr>
            <a:normAutofit/>
          </a:bodyPr>
          <a:lstStyle/>
          <a:p>
            <a:pPr algn="just"/>
            <a:r>
              <a:rPr lang="en-US" sz="2800" dirty="0" smtClean="0">
                <a:latin typeface="Arial" pitchFamily="34" charset="0"/>
                <a:cs typeface="Arial" pitchFamily="34" charset="0"/>
              </a:rPr>
              <a:t>This term is applied to all other intrusive igneous bodies with irregular shape, i.e. the body with no specific shape.</a:t>
            </a:r>
            <a:endParaRPr lang="en-US" sz="2800" dirty="0">
              <a:latin typeface="Arial" pitchFamily="34" charset="0"/>
              <a:cs typeface="Arial" pitchFamily="34" charset="0"/>
            </a:endParaRPr>
          </a:p>
        </p:txBody>
      </p:sp>
      <p:sp>
        <p:nvSpPr>
          <p:cNvPr id="2" name="Title 1"/>
          <p:cNvSpPr>
            <a:spLocks noGrp="1"/>
          </p:cNvSpPr>
          <p:nvPr>
            <p:ph type="title"/>
          </p:nvPr>
        </p:nvSpPr>
        <p:spPr>
          <a:xfrm>
            <a:off x="457200" y="76200"/>
            <a:ext cx="8229600" cy="715962"/>
          </a:xfrm>
        </p:spPr>
        <p:txBody>
          <a:bodyPr>
            <a:normAutofit/>
          </a:bodyPr>
          <a:lstStyle/>
          <a:p>
            <a:r>
              <a:rPr lang="en-US" sz="3600" dirty="0" err="1" smtClean="0">
                <a:latin typeface="Arial" pitchFamily="34" charset="0"/>
                <a:cs typeface="Arial" pitchFamily="34" charset="0"/>
              </a:rPr>
              <a:t>Chonoliths</a:t>
            </a:r>
            <a:r>
              <a:rPr lang="en-US" sz="4000" dirty="0" smtClean="0">
                <a:latin typeface="Arial" pitchFamily="34" charset="0"/>
                <a:cs typeface="Arial" pitchFamily="34" charset="0"/>
              </a:rPr>
              <a:t> </a:t>
            </a:r>
            <a:endParaRPr lang="en-US" sz="4000" dirty="0">
              <a:latin typeface="Arial" pitchFamily="34" charset="0"/>
              <a:cs typeface="Arial" pitchFamily="34" charset="0"/>
            </a:endParaRPr>
          </a:p>
        </p:txBody>
      </p:sp>
      <p:sp>
        <p:nvSpPr>
          <p:cNvPr id="4" name="Rectangle 3"/>
          <p:cNvSpPr/>
          <p:nvPr/>
        </p:nvSpPr>
        <p:spPr>
          <a:xfrm>
            <a:off x="2057400" y="3048000"/>
            <a:ext cx="4191000" cy="2819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2092036" y="3483557"/>
            <a:ext cx="4087091" cy="534261"/>
          </a:xfrm>
          <a:custGeom>
            <a:avLst/>
            <a:gdLst>
              <a:gd name="connsiteX0" fmla="*/ 0 w 4087091"/>
              <a:gd name="connsiteY0" fmla="*/ 298734 h 534261"/>
              <a:gd name="connsiteX1" fmla="*/ 290946 w 4087091"/>
              <a:gd name="connsiteY1" fmla="*/ 340298 h 534261"/>
              <a:gd name="connsiteX2" fmla="*/ 360219 w 4087091"/>
              <a:gd name="connsiteY2" fmla="*/ 354152 h 534261"/>
              <a:gd name="connsiteX3" fmla="*/ 512619 w 4087091"/>
              <a:gd name="connsiteY3" fmla="*/ 340298 h 534261"/>
              <a:gd name="connsiteX4" fmla="*/ 748146 w 4087091"/>
              <a:gd name="connsiteY4" fmla="*/ 229461 h 534261"/>
              <a:gd name="connsiteX5" fmla="*/ 817419 w 4087091"/>
              <a:gd name="connsiteY5" fmla="*/ 201752 h 534261"/>
              <a:gd name="connsiteX6" fmla="*/ 983673 w 4087091"/>
              <a:gd name="connsiteY6" fmla="*/ 118625 h 534261"/>
              <a:gd name="connsiteX7" fmla="*/ 1025237 w 4087091"/>
              <a:gd name="connsiteY7" fmla="*/ 77061 h 534261"/>
              <a:gd name="connsiteX8" fmla="*/ 1066800 w 4087091"/>
              <a:gd name="connsiteY8" fmla="*/ 63207 h 534261"/>
              <a:gd name="connsiteX9" fmla="*/ 1191491 w 4087091"/>
              <a:gd name="connsiteY9" fmla="*/ 49352 h 534261"/>
              <a:gd name="connsiteX10" fmla="*/ 1371600 w 4087091"/>
              <a:gd name="connsiteY10" fmla="*/ 35498 h 534261"/>
              <a:gd name="connsiteX11" fmla="*/ 1454728 w 4087091"/>
              <a:gd name="connsiteY11" fmla="*/ 90916 h 534261"/>
              <a:gd name="connsiteX12" fmla="*/ 1662546 w 4087091"/>
              <a:gd name="connsiteY12" fmla="*/ 132479 h 534261"/>
              <a:gd name="connsiteX13" fmla="*/ 1995055 w 4087091"/>
              <a:gd name="connsiteY13" fmla="*/ 215607 h 534261"/>
              <a:gd name="connsiteX14" fmla="*/ 2175164 w 4087091"/>
              <a:gd name="connsiteY14" fmla="*/ 298734 h 534261"/>
              <a:gd name="connsiteX15" fmla="*/ 2632364 w 4087091"/>
              <a:gd name="connsiteY15" fmla="*/ 243316 h 534261"/>
              <a:gd name="connsiteX16" fmla="*/ 2701637 w 4087091"/>
              <a:gd name="connsiteY16" fmla="*/ 187898 h 534261"/>
              <a:gd name="connsiteX17" fmla="*/ 2660073 w 4087091"/>
              <a:gd name="connsiteY17" fmla="*/ 146334 h 534261"/>
              <a:gd name="connsiteX18" fmla="*/ 2937164 w 4087091"/>
              <a:gd name="connsiteY18" fmla="*/ 160188 h 534261"/>
              <a:gd name="connsiteX19" fmla="*/ 2978728 w 4087091"/>
              <a:gd name="connsiteY19" fmla="*/ 174043 h 534261"/>
              <a:gd name="connsiteX20" fmla="*/ 3020291 w 4087091"/>
              <a:gd name="connsiteY20" fmla="*/ 201752 h 534261"/>
              <a:gd name="connsiteX21" fmla="*/ 3172691 w 4087091"/>
              <a:gd name="connsiteY21" fmla="*/ 229461 h 534261"/>
              <a:gd name="connsiteX22" fmla="*/ 3269673 w 4087091"/>
              <a:gd name="connsiteY22" fmla="*/ 215607 h 534261"/>
              <a:gd name="connsiteX23" fmla="*/ 3408219 w 4087091"/>
              <a:gd name="connsiteY23" fmla="*/ 229461 h 534261"/>
              <a:gd name="connsiteX24" fmla="*/ 3519055 w 4087091"/>
              <a:gd name="connsiteY24" fmla="*/ 243316 h 534261"/>
              <a:gd name="connsiteX25" fmla="*/ 3740728 w 4087091"/>
              <a:gd name="connsiteY25" fmla="*/ 312588 h 534261"/>
              <a:gd name="connsiteX26" fmla="*/ 3782291 w 4087091"/>
              <a:gd name="connsiteY26" fmla="*/ 354152 h 534261"/>
              <a:gd name="connsiteX27" fmla="*/ 3810000 w 4087091"/>
              <a:gd name="connsiteY27" fmla="*/ 437279 h 534261"/>
              <a:gd name="connsiteX28" fmla="*/ 3865419 w 4087091"/>
              <a:gd name="connsiteY28" fmla="*/ 464988 h 534261"/>
              <a:gd name="connsiteX29" fmla="*/ 4045528 w 4087091"/>
              <a:gd name="connsiteY29" fmla="*/ 520407 h 534261"/>
              <a:gd name="connsiteX30" fmla="*/ 4087091 w 4087091"/>
              <a:gd name="connsiteY30" fmla="*/ 534261 h 534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87091" h="534261">
                <a:moveTo>
                  <a:pt x="0" y="298734"/>
                </a:moveTo>
                <a:cubicBezTo>
                  <a:pt x="125299" y="340498"/>
                  <a:pt x="1918" y="302598"/>
                  <a:pt x="290946" y="340298"/>
                </a:cubicBezTo>
                <a:cubicBezTo>
                  <a:pt x="314296" y="343344"/>
                  <a:pt x="337128" y="349534"/>
                  <a:pt x="360219" y="354152"/>
                </a:cubicBezTo>
                <a:cubicBezTo>
                  <a:pt x="411019" y="349534"/>
                  <a:pt x="462997" y="352113"/>
                  <a:pt x="512619" y="340298"/>
                </a:cubicBezTo>
                <a:cubicBezTo>
                  <a:pt x="629781" y="312402"/>
                  <a:pt x="649863" y="278602"/>
                  <a:pt x="748146" y="229461"/>
                </a:cubicBezTo>
                <a:cubicBezTo>
                  <a:pt x="770390" y="218339"/>
                  <a:pt x="794916" y="212341"/>
                  <a:pt x="817419" y="201752"/>
                </a:cubicBezTo>
                <a:cubicBezTo>
                  <a:pt x="873481" y="175370"/>
                  <a:pt x="983673" y="118625"/>
                  <a:pt x="983673" y="118625"/>
                </a:cubicBezTo>
                <a:cubicBezTo>
                  <a:pt x="997528" y="104770"/>
                  <a:pt x="1008934" y="87929"/>
                  <a:pt x="1025237" y="77061"/>
                </a:cubicBezTo>
                <a:cubicBezTo>
                  <a:pt x="1037388" y="68960"/>
                  <a:pt x="1052395" y="65608"/>
                  <a:pt x="1066800" y="63207"/>
                </a:cubicBezTo>
                <a:cubicBezTo>
                  <a:pt x="1108050" y="56332"/>
                  <a:pt x="1149927" y="53970"/>
                  <a:pt x="1191491" y="49352"/>
                </a:cubicBezTo>
                <a:cubicBezTo>
                  <a:pt x="1265189" y="12503"/>
                  <a:pt x="1265106" y="0"/>
                  <a:pt x="1371600" y="35498"/>
                </a:cubicBezTo>
                <a:cubicBezTo>
                  <a:pt x="1403193" y="46029"/>
                  <a:pt x="1424491" y="76960"/>
                  <a:pt x="1454728" y="90916"/>
                </a:cubicBezTo>
                <a:cubicBezTo>
                  <a:pt x="1518140" y="120183"/>
                  <a:pt x="1595171" y="124058"/>
                  <a:pt x="1662546" y="132479"/>
                </a:cubicBezTo>
                <a:cubicBezTo>
                  <a:pt x="1793657" y="219887"/>
                  <a:pt x="1643854" y="127807"/>
                  <a:pt x="1995055" y="215607"/>
                </a:cubicBezTo>
                <a:cubicBezTo>
                  <a:pt x="2030906" y="224570"/>
                  <a:pt x="2139507" y="280905"/>
                  <a:pt x="2175164" y="298734"/>
                </a:cubicBezTo>
                <a:cubicBezTo>
                  <a:pt x="2447652" y="280568"/>
                  <a:pt x="2494426" y="346769"/>
                  <a:pt x="2632364" y="243316"/>
                </a:cubicBezTo>
                <a:cubicBezTo>
                  <a:pt x="2656021" y="225574"/>
                  <a:pt x="2678546" y="206371"/>
                  <a:pt x="2701637" y="187898"/>
                </a:cubicBezTo>
                <a:cubicBezTo>
                  <a:pt x="2687782" y="174043"/>
                  <a:pt x="2644773" y="158574"/>
                  <a:pt x="2660073" y="146334"/>
                </a:cubicBezTo>
                <a:cubicBezTo>
                  <a:pt x="2710335" y="106123"/>
                  <a:pt x="2909708" y="155612"/>
                  <a:pt x="2937164" y="160188"/>
                </a:cubicBezTo>
                <a:cubicBezTo>
                  <a:pt x="2951019" y="164806"/>
                  <a:pt x="2965666" y="167512"/>
                  <a:pt x="2978728" y="174043"/>
                </a:cubicBezTo>
                <a:cubicBezTo>
                  <a:pt x="2993621" y="181490"/>
                  <a:pt x="3004281" y="197178"/>
                  <a:pt x="3020291" y="201752"/>
                </a:cubicBezTo>
                <a:cubicBezTo>
                  <a:pt x="3069937" y="215937"/>
                  <a:pt x="3121891" y="220225"/>
                  <a:pt x="3172691" y="229461"/>
                </a:cubicBezTo>
                <a:cubicBezTo>
                  <a:pt x="3205018" y="224843"/>
                  <a:pt x="3237017" y="215607"/>
                  <a:pt x="3269673" y="215607"/>
                </a:cubicBezTo>
                <a:cubicBezTo>
                  <a:pt x="3316085" y="215607"/>
                  <a:pt x="3362091" y="224336"/>
                  <a:pt x="3408219" y="229461"/>
                </a:cubicBezTo>
                <a:cubicBezTo>
                  <a:pt x="3445224" y="233573"/>
                  <a:pt x="3482329" y="237195"/>
                  <a:pt x="3519055" y="243316"/>
                </a:cubicBezTo>
                <a:cubicBezTo>
                  <a:pt x="3575105" y="252658"/>
                  <a:pt x="3728332" y="308456"/>
                  <a:pt x="3740728" y="312588"/>
                </a:cubicBezTo>
                <a:cubicBezTo>
                  <a:pt x="3754582" y="326443"/>
                  <a:pt x="3772776" y="337024"/>
                  <a:pt x="3782291" y="354152"/>
                </a:cubicBezTo>
                <a:cubicBezTo>
                  <a:pt x="3796475" y="379684"/>
                  <a:pt x="3792475" y="413913"/>
                  <a:pt x="3810000" y="437279"/>
                </a:cubicBezTo>
                <a:cubicBezTo>
                  <a:pt x="3822392" y="453802"/>
                  <a:pt x="3847905" y="454042"/>
                  <a:pt x="3865419" y="464988"/>
                </a:cubicBezTo>
                <a:cubicBezTo>
                  <a:pt x="3975912" y="534046"/>
                  <a:pt x="3858732" y="499651"/>
                  <a:pt x="4045528" y="520407"/>
                </a:cubicBezTo>
                <a:lnTo>
                  <a:pt x="4087091" y="534261"/>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Freeform 5"/>
          <p:cNvSpPr/>
          <p:nvPr/>
        </p:nvSpPr>
        <p:spPr>
          <a:xfrm>
            <a:off x="2133600" y="4114800"/>
            <a:ext cx="4087091" cy="534261"/>
          </a:xfrm>
          <a:custGeom>
            <a:avLst/>
            <a:gdLst>
              <a:gd name="connsiteX0" fmla="*/ 0 w 4087091"/>
              <a:gd name="connsiteY0" fmla="*/ 298734 h 534261"/>
              <a:gd name="connsiteX1" fmla="*/ 290946 w 4087091"/>
              <a:gd name="connsiteY1" fmla="*/ 340298 h 534261"/>
              <a:gd name="connsiteX2" fmla="*/ 360219 w 4087091"/>
              <a:gd name="connsiteY2" fmla="*/ 354152 h 534261"/>
              <a:gd name="connsiteX3" fmla="*/ 512619 w 4087091"/>
              <a:gd name="connsiteY3" fmla="*/ 340298 h 534261"/>
              <a:gd name="connsiteX4" fmla="*/ 748146 w 4087091"/>
              <a:gd name="connsiteY4" fmla="*/ 229461 h 534261"/>
              <a:gd name="connsiteX5" fmla="*/ 817419 w 4087091"/>
              <a:gd name="connsiteY5" fmla="*/ 201752 h 534261"/>
              <a:gd name="connsiteX6" fmla="*/ 983673 w 4087091"/>
              <a:gd name="connsiteY6" fmla="*/ 118625 h 534261"/>
              <a:gd name="connsiteX7" fmla="*/ 1025237 w 4087091"/>
              <a:gd name="connsiteY7" fmla="*/ 77061 h 534261"/>
              <a:gd name="connsiteX8" fmla="*/ 1066800 w 4087091"/>
              <a:gd name="connsiteY8" fmla="*/ 63207 h 534261"/>
              <a:gd name="connsiteX9" fmla="*/ 1191491 w 4087091"/>
              <a:gd name="connsiteY9" fmla="*/ 49352 h 534261"/>
              <a:gd name="connsiteX10" fmla="*/ 1371600 w 4087091"/>
              <a:gd name="connsiteY10" fmla="*/ 35498 h 534261"/>
              <a:gd name="connsiteX11" fmla="*/ 1454728 w 4087091"/>
              <a:gd name="connsiteY11" fmla="*/ 90916 h 534261"/>
              <a:gd name="connsiteX12" fmla="*/ 1662546 w 4087091"/>
              <a:gd name="connsiteY12" fmla="*/ 132479 h 534261"/>
              <a:gd name="connsiteX13" fmla="*/ 1995055 w 4087091"/>
              <a:gd name="connsiteY13" fmla="*/ 215607 h 534261"/>
              <a:gd name="connsiteX14" fmla="*/ 2175164 w 4087091"/>
              <a:gd name="connsiteY14" fmla="*/ 298734 h 534261"/>
              <a:gd name="connsiteX15" fmla="*/ 2632364 w 4087091"/>
              <a:gd name="connsiteY15" fmla="*/ 243316 h 534261"/>
              <a:gd name="connsiteX16" fmla="*/ 2701637 w 4087091"/>
              <a:gd name="connsiteY16" fmla="*/ 187898 h 534261"/>
              <a:gd name="connsiteX17" fmla="*/ 2660073 w 4087091"/>
              <a:gd name="connsiteY17" fmla="*/ 146334 h 534261"/>
              <a:gd name="connsiteX18" fmla="*/ 2937164 w 4087091"/>
              <a:gd name="connsiteY18" fmla="*/ 160188 h 534261"/>
              <a:gd name="connsiteX19" fmla="*/ 2978728 w 4087091"/>
              <a:gd name="connsiteY19" fmla="*/ 174043 h 534261"/>
              <a:gd name="connsiteX20" fmla="*/ 3020291 w 4087091"/>
              <a:gd name="connsiteY20" fmla="*/ 201752 h 534261"/>
              <a:gd name="connsiteX21" fmla="*/ 3172691 w 4087091"/>
              <a:gd name="connsiteY21" fmla="*/ 229461 h 534261"/>
              <a:gd name="connsiteX22" fmla="*/ 3269673 w 4087091"/>
              <a:gd name="connsiteY22" fmla="*/ 215607 h 534261"/>
              <a:gd name="connsiteX23" fmla="*/ 3408219 w 4087091"/>
              <a:gd name="connsiteY23" fmla="*/ 229461 h 534261"/>
              <a:gd name="connsiteX24" fmla="*/ 3519055 w 4087091"/>
              <a:gd name="connsiteY24" fmla="*/ 243316 h 534261"/>
              <a:gd name="connsiteX25" fmla="*/ 3740728 w 4087091"/>
              <a:gd name="connsiteY25" fmla="*/ 312588 h 534261"/>
              <a:gd name="connsiteX26" fmla="*/ 3782291 w 4087091"/>
              <a:gd name="connsiteY26" fmla="*/ 354152 h 534261"/>
              <a:gd name="connsiteX27" fmla="*/ 3810000 w 4087091"/>
              <a:gd name="connsiteY27" fmla="*/ 437279 h 534261"/>
              <a:gd name="connsiteX28" fmla="*/ 3865419 w 4087091"/>
              <a:gd name="connsiteY28" fmla="*/ 464988 h 534261"/>
              <a:gd name="connsiteX29" fmla="*/ 4045528 w 4087091"/>
              <a:gd name="connsiteY29" fmla="*/ 520407 h 534261"/>
              <a:gd name="connsiteX30" fmla="*/ 4087091 w 4087091"/>
              <a:gd name="connsiteY30" fmla="*/ 534261 h 534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87091" h="534261">
                <a:moveTo>
                  <a:pt x="0" y="298734"/>
                </a:moveTo>
                <a:cubicBezTo>
                  <a:pt x="125299" y="340498"/>
                  <a:pt x="1918" y="302598"/>
                  <a:pt x="290946" y="340298"/>
                </a:cubicBezTo>
                <a:cubicBezTo>
                  <a:pt x="314296" y="343344"/>
                  <a:pt x="337128" y="349534"/>
                  <a:pt x="360219" y="354152"/>
                </a:cubicBezTo>
                <a:cubicBezTo>
                  <a:pt x="411019" y="349534"/>
                  <a:pt x="462997" y="352113"/>
                  <a:pt x="512619" y="340298"/>
                </a:cubicBezTo>
                <a:cubicBezTo>
                  <a:pt x="629781" y="312402"/>
                  <a:pt x="649863" y="278602"/>
                  <a:pt x="748146" y="229461"/>
                </a:cubicBezTo>
                <a:cubicBezTo>
                  <a:pt x="770390" y="218339"/>
                  <a:pt x="794916" y="212341"/>
                  <a:pt x="817419" y="201752"/>
                </a:cubicBezTo>
                <a:cubicBezTo>
                  <a:pt x="873481" y="175370"/>
                  <a:pt x="983673" y="118625"/>
                  <a:pt x="983673" y="118625"/>
                </a:cubicBezTo>
                <a:cubicBezTo>
                  <a:pt x="997528" y="104770"/>
                  <a:pt x="1008934" y="87929"/>
                  <a:pt x="1025237" y="77061"/>
                </a:cubicBezTo>
                <a:cubicBezTo>
                  <a:pt x="1037388" y="68960"/>
                  <a:pt x="1052395" y="65608"/>
                  <a:pt x="1066800" y="63207"/>
                </a:cubicBezTo>
                <a:cubicBezTo>
                  <a:pt x="1108050" y="56332"/>
                  <a:pt x="1149927" y="53970"/>
                  <a:pt x="1191491" y="49352"/>
                </a:cubicBezTo>
                <a:cubicBezTo>
                  <a:pt x="1265189" y="12503"/>
                  <a:pt x="1265106" y="0"/>
                  <a:pt x="1371600" y="35498"/>
                </a:cubicBezTo>
                <a:cubicBezTo>
                  <a:pt x="1403193" y="46029"/>
                  <a:pt x="1424491" y="76960"/>
                  <a:pt x="1454728" y="90916"/>
                </a:cubicBezTo>
                <a:cubicBezTo>
                  <a:pt x="1518140" y="120183"/>
                  <a:pt x="1595171" y="124058"/>
                  <a:pt x="1662546" y="132479"/>
                </a:cubicBezTo>
                <a:cubicBezTo>
                  <a:pt x="1793657" y="219887"/>
                  <a:pt x="1643854" y="127807"/>
                  <a:pt x="1995055" y="215607"/>
                </a:cubicBezTo>
                <a:cubicBezTo>
                  <a:pt x="2030906" y="224570"/>
                  <a:pt x="2139507" y="280905"/>
                  <a:pt x="2175164" y="298734"/>
                </a:cubicBezTo>
                <a:cubicBezTo>
                  <a:pt x="2447652" y="280568"/>
                  <a:pt x="2494426" y="346769"/>
                  <a:pt x="2632364" y="243316"/>
                </a:cubicBezTo>
                <a:cubicBezTo>
                  <a:pt x="2656021" y="225574"/>
                  <a:pt x="2678546" y="206371"/>
                  <a:pt x="2701637" y="187898"/>
                </a:cubicBezTo>
                <a:cubicBezTo>
                  <a:pt x="2687782" y="174043"/>
                  <a:pt x="2644773" y="158574"/>
                  <a:pt x="2660073" y="146334"/>
                </a:cubicBezTo>
                <a:cubicBezTo>
                  <a:pt x="2710335" y="106123"/>
                  <a:pt x="2909708" y="155612"/>
                  <a:pt x="2937164" y="160188"/>
                </a:cubicBezTo>
                <a:cubicBezTo>
                  <a:pt x="2951019" y="164806"/>
                  <a:pt x="2965666" y="167512"/>
                  <a:pt x="2978728" y="174043"/>
                </a:cubicBezTo>
                <a:cubicBezTo>
                  <a:pt x="2993621" y="181490"/>
                  <a:pt x="3004281" y="197178"/>
                  <a:pt x="3020291" y="201752"/>
                </a:cubicBezTo>
                <a:cubicBezTo>
                  <a:pt x="3069937" y="215937"/>
                  <a:pt x="3121891" y="220225"/>
                  <a:pt x="3172691" y="229461"/>
                </a:cubicBezTo>
                <a:cubicBezTo>
                  <a:pt x="3205018" y="224843"/>
                  <a:pt x="3237017" y="215607"/>
                  <a:pt x="3269673" y="215607"/>
                </a:cubicBezTo>
                <a:cubicBezTo>
                  <a:pt x="3316085" y="215607"/>
                  <a:pt x="3362091" y="224336"/>
                  <a:pt x="3408219" y="229461"/>
                </a:cubicBezTo>
                <a:cubicBezTo>
                  <a:pt x="3445224" y="233573"/>
                  <a:pt x="3482329" y="237195"/>
                  <a:pt x="3519055" y="243316"/>
                </a:cubicBezTo>
                <a:cubicBezTo>
                  <a:pt x="3575105" y="252658"/>
                  <a:pt x="3728332" y="308456"/>
                  <a:pt x="3740728" y="312588"/>
                </a:cubicBezTo>
                <a:cubicBezTo>
                  <a:pt x="3754582" y="326443"/>
                  <a:pt x="3772776" y="337024"/>
                  <a:pt x="3782291" y="354152"/>
                </a:cubicBezTo>
                <a:cubicBezTo>
                  <a:pt x="3796475" y="379684"/>
                  <a:pt x="3792475" y="413913"/>
                  <a:pt x="3810000" y="437279"/>
                </a:cubicBezTo>
                <a:cubicBezTo>
                  <a:pt x="3822392" y="453802"/>
                  <a:pt x="3847905" y="454042"/>
                  <a:pt x="3865419" y="464988"/>
                </a:cubicBezTo>
                <a:cubicBezTo>
                  <a:pt x="3975912" y="534046"/>
                  <a:pt x="3858732" y="499651"/>
                  <a:pt x="4045528" y="520407"/>
                </a:cubicBezTo>
                <a:lnTo>
                  <a:pt x="4087091" y="534261"/>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Freeform 6"/>
          <p:cNvSpPr/>
          <p:nvPr/>
        </p:nvSpPr>
        <p:spPr>
          <a:xfrm>
            <a:off x="2057400" y="4800600"/>
            <a:ext cx="4087091" cy="534261"/>
          </a:xfrm>
          <a:custGeom>
            <a:avLst/>
            <a:gdLst>
              <a:gd name="connsiteX0" fmla="*/ 0 w 4087091"/>
              <a:gd name="connsiteY0" fmla="*/ 298734 h 534261"/>
              <a:gd name="connsiteX1" fmla="*/ 290946 w 4087091"/>
              <a:gd name="connsiteY1" fmla="*/ 340298 h 534261"/>
              <a:gd name="connsiteX2" fmla="*/ 360219 w 4087091"/>
              <a:gd name="connsiteY2" fmla="*/ 354152 h 534261"/>
              <a:gd name="connsiteX3" fmla="*/ 512619 w 4087091"/>
              <a:gd name="connsiteY3" fmla="*/ 340298 h 534261"/>
              <a:gd name="connsiteX4" fmla="*/ 748146 w 4087091"/>
              <a:gd name="connsiteY4" fmla="*/ 229461 h 534261"/>
              <a:gd name="connsiteX5" fmla="*/ 817419 w 4087091"/>
              <a:gd name="connsiteY5" fmla="*/ 201752 h 534261"/>
              <a:gd name="connsiteX6" fmla="*/ 983673 w 4087091"/>
              <a:gd name="connsiteY6" fmla="*/ 118625 h 534261"/>
              <a:gd name="connsiteX7" fmla="*/ 1025237 w 4087091"/>
              <a:gd name="connsiteY7" fmla="*/ 77061 h 534261"/>
              <a:gd name="connsiteX8" fmla="*/ 1066800 w 4087091"/>
              <a:gd name="connsiteY8" fmla="*/ 63207 h 534261"/>
              <a:gd name="connsiteX9" fmla="*/ 1191491 w 4087091"/>
              <a:gd name="connsiteY9" fmla="*/ 49352 h 534261"/>
              <a:gd name="connsiteX10" fmla="*/ 1371600 w 4087091"/>
              <a:gd name="connsiteY10" fmla="*/ 35498 h 534261"/>
              <a:gd name="connsiteX11" fmla="*/ 1454728 w 4087091"/>
              <a:gd name="connsiteY11" fmla="*/ 90916 h 534261"/>
              <a:gd name="connsiteX12" fmla="*/ 1662546 w 4087091"/>
              <a:gd name="connsiteY12" fmla="*/ 132479 h 534261"/>
              <a:gd name="connsiteX13" fmla="*/ 1995055 w 4087091"/>
              <a:gd name="connsiteY13" fmla="*/ 215607 h 534261"/>
              <a:gd name="connsiteX14" fmla="*/ 2175164 w 4087091"/>
              <a:gd name="connsiteY14" fmla="*/ 298734 h 534261"/>
              <a:gd name="connsiteX15" fmla="*/ 2632364 w 4087091"/>
              <a:gd name="connsiteY15" fmla="*/ 243316 h 534261"/>
              <a:gd name="connsiteX16" fmla="*/ 2701637 w 4087091"/>
              <a:gd name="connsiteY16" fmla="*/ 187898 h 534261"/>
              <a:gd name="connsiteX17" fmla="*/ 2660073 w 4087091"/>
              <a:gd name="connsiteY17" fmla="*/ 146334 h 534261"/>
              <a:gd name="connsiteX18" fmla="*/ 2937164 w 4087091"/>
              <a:gd name="connsiteY18" fmla="*/ 160188 h 534261"/>
              <a:gd name="connsiteX19" fmla="*/ 2978728 w 4087091"/>
              <a:gd name="connsiteY19" fmla="*/ 174043 h 534261"/>
              <a:gd name="connsiteX20" fmla="*/ 3020291 w 4087091"/>
              <a:gd name="connsiteY20" fmla="*/ 201752 h 534261"/>
              <a:gd name="connsiteX21" fmla="*/ 3172691 w 4087091"/>
              <a:gd name="connsiteY21" fmla="*/ 229461 h 534261"/>
              <a:gd name="connsiteX22" fmla="*/ 3269673 w 4087091"/>
              <a:gd name="connsiteY22" fmla="*/ 215607 h 534261"/>
              <a:gd name="connsiteX23" fmla="*/ 3408219 w 4087091"/>
              <a:gd name="connsiteY23" fmla="*/ 229461 h 534261"/>
              <a:gd name="connsiteX24" fmla="*/ 3519055 w 4087091"/>
              <a:gd name="connsiteY24" fmla="*/ 243316 h 534261"/>
              <a:gd name="connsiteX25" fmla="*/ 3740728 w 4087091"/>
              <a:gd name="connsiteY25" fmla="*/ 312588 h 534261"/>
              <a:gd name="connsiteX26" fmla="*/ 3782291 w 4087091"/>
              <a:gd name="connsiteY26" fmla="*/ 354152 h 534261"/>
              <a:gd name="connsiteX27" fmla="*/ 3810000 w 4087091"/>
              <a:gd name="connsiteY27" fmla="*/ 437279 h 534261"/>
              <a:gd name="connsiteX28" fmla="*/ 3865419 w 4087091"/>
              <a:gd name="connsiteY28" fmla="*/ 464988 h 534261"/>
              <a:gd name="connsiteX29" fmla="*/ 4045528 w 4087091"/>
              <a:gd name="connsiteY29" fmla="*/ 520407 h 534261"/>
              <a:gd name="connsiteX30" fmla="*/ 4087091 w 4087091"/>
              <a:gd name="connsiteY30" fmla="*/ 534261 h 534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87091" h="534261">
                <a:moveTo>
                  <a:pt x="0" y="298734"/>
                </a:moveTo>
                <a:cubicBezTo>
                  <a:pt x="125299" y="340498"/>
                  <a:pt x="1918" y="302598"/>
                  <a:pt x="290946" y="340298"/>
                </a:cubicBezTo>
                <a:cubicBezTo>
                  <a:pt x="314296" y="343344"/>
                  <a:pt x="337128" y="349534"/>
                  <a:pt x="360219" y="354152"/>
                </a:cubicBezTo>
                <a:cubicBezTo>
                  <a:pt x="411019" y="349534"/>
                  <a:pt x="462997" y="352113"/>
                  <a:pt x="512619" y="340298"/>
                </a:cubicBezTo>
                <a:cubicBezTo>
                  <a:pt x="629781" y="312402"/>
                  <a:pt x="649863" y="278602"/>
                  <a:pt x="748146" y="229461"/>
                </a:cubicBezTo>
                <a:cubicBezTo>
                  <a:pt x="770390" y="218339"/>
                  <a:pt x="794916" y="212341"/>
                  <a:pt x="817419" y="201752"/>
                </a:cubicBezTo>
                <a:cubicBezTo>
                  <a:pt x="873481" y="175370"/>
                  <a:pt x="983673" y="118625"/>
                  <a:pt x="983673" y="118625"/>
                </a:cubicBezTo>
                <a:cubicBezTo>
                  <a:pt x="997528" y="104770"/>
                  <a:pt x="1008934" y="87929"/>
                  <a:pt x="1025237" y="77061"/>
                </a:cubicBezTo>
                <a:cubicBezTo>
                  <a:pt x="1037388" y="68960"/>
                  <a:pt x="1052395" y="65608"/>
                  <a:pt x="1066800" y="63207"/>
                </a:cubicBezTo>
                <a:cubicBezTo>
                  <a:pt x="1108050" y="56332"/>
                  <a:pt x="1149927" y="53970"/>
                  <a:pt x="1191491" y="49352"/>
                </a:cubicBezTo>
                <a:cubicBezTo>
                  <a:pt x="1265189" y="12503"/>
                  <a:pt x="1265106" y="0"/>
                  <a:pt x="1371600" y="35498"/>
                </a:cubicBezTo>
                <a:cubicBezTo>
                  <a:pt x="1403193" y="46029"/>
                  <a:pt x="1424491" y="76960"/>
                  <a:pt x="1454728" y="90916"/>
                </a:cubicBezTo>
                <a:cubicBezTo>
                  <a:pt x="1518140" y="120183"/>
                  <a:pt x="1595171" y="124058"/>
                  <a:pt x="1662546" y="132479"/>
                </a:cubicBezTo>
                <a:cubicBezTo>
                  <a:pt x="1793657" y="219887"/>
                  <a:pt x="1643854" y="127807"/>
                  <a:pt x="1995055" y="215607"/>
                </a:cubicBezTo>
                <a:cubicBezTo>
                  <a:pt x="2030906" y="224570"/>
                  <a:pt x="2139507" y="280905"/>
                  <a:pt x="2175164" y="298734"/>
                </a:cubicBezTo>
                <a:cubicBezTo>
                  <a:pt x="2447652" y="280568"/>
                  <a:pt x="2494426" y="346769"/>
                  <a:pt x="2632364" y="243316"/>
                </a:cubicBezTo>
                <a:cubicBezTo>
                  <a:pt x="2656021" y="225574"/>
                  <a:pt x="2678546" y="206371"/>
                  <a:pt x="2701637" y="187898"/>
                </a:cubicBezTo>
                <a:cubicBezTo>
                  <a:pt x="2687782" y="174043"/>
                  <a:pt x="2644773" y="158574"/>
                  <a:pt x="2660073" y="146334"/>
                </a:cubicBezTo>
                <a:cubicBezTo>
                  <a:pt x="2710335" y="106123"/>
                  <a:pt x="2909708" y="155612"/>
                  <a:pt x="2937164" y="160188"/>
                </a:cubicBezTo>
                <a:cubicBezTo>
                  <a:pt x="2951019" y="164806"/>
                  <a:pt x="2965666" y="167512"/>
                  <a:pt x="2978728" y="174043"/>
                </a:cubicBezTo>
                <a:cubicBezTo>
                  <a:pt x="2993621" y="181490"/>
                  <a:pt x="3004281" y="197178"/>
                  <a:pt x="3020291" y="201752"/>
                </a:cubicBezTo>
                <a:cubicBezTo>
                  <a:pt x="3069937" y="215937"/>
                  <a:pt x="3121891" y="220225"/>
                  <a:pt x="3172691" y="229461"/>
                </a:cubicBezTo>
                <a:cubicBezTo>
                  <a:pt x="3205018" y="224843"/>
                  <a:pt x="3237017" y="215607"/>
                  <a:pt x="3269673" y="215607"/>
                </a:cubicBezTo>
                <a:cubicBezTo>
                  <a:pt x="3316085" y="215607"/>
                  <a:pt x="3362091" y="224336"/>
                  <a:pt x="3408219" y="229461"/>
                </a:cubicBezTo>
                <a:cubicBezTo>
                  <a:pt x="3445224" y="233573"/>
                  <a:pt x="3482329" y="237195"/>
                  <a:pt x="3519055" y="243316"/>
                </a:cubicBezTo>
                <a:cubicBezTo>
                  <a:pt x="3575105" y="252658"/>
                  <a:pt x="3728332" y="308456"/>
                  <a:pt x="3740728" y="312588"/>
                </a:cubicBezTo>
                <a:cubicBezTo>
                  <a:pt x="3754582" y="326443"/>
                  <a:pt x="3772776" y="337024"/>
                  <a:pt x="3782291" y="354152"/>
                </a:cubicBezTo>
                <a:cubicBezTo>
                  <a:pt x="3796475" y="379684"/>
                  <a:pt x="3792475" y="413913"/>
                  <a:pt x="3810000" y="437279"/>
                </a:cubicBezTo>
                <a:cubicBezTo>
                  <a:pt x="3822392" y="453802"/>
                  <a:pt x="3847905" y="454042"/>
                  <a:pt x="3865419" y="464988"/>
                </a:cubicBezTo>
                <a:cubicBezTo>
                  <a:pt x="3975912" y="534046"/>
                  <a:pt x="3858732" y="499651"/>
                  <a:pt x="4045528" y="520407"/>
                </a:cubicBezTo>
                <a:lnTo>
                  <a:pt x="4087091" y="534261"/>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Freeform 7"/>
          <p:cNvSpPr/>
          <p:nvPr/>
        </p:nvSpPr>
        <p:spPr>
          <a:xfrm>
            <a:off x="2133600" y="5257800"/>
            <a:ext cx="4087091" cy="534261"/>
          </a:xfrm>
          <a:custGeom>
            <a:avLst/>
            <a:gdLst>
              <a:gd name="connsiteX0" fmla="*/ 0 w 4087091"/>
              <a:gd name="connsiteY0" fmla="*/ 298734 h 534261"/>
              <a:gd name="connsiteX1" fmla="*/ 290946 w 4087091"/>
              <a:gd name="connsiteY1" fmla="*/ 340298 h 534261"/>
              <a:gd name="connsiteX2" fmla="*/ 360219 w 4087091"/>
              <a:gd name="connsiteY2" fmla="*/ 354152 h 534261"/>
              <a:gd name="connsiteX3" fmla="*/ 512619 w 4087091"/>
              <a:gd name="connsiteY3" fmla="*/ 340298 h 534261"/>
              <a:gd name="connsiteX4" fmla="*/ 748146 w 4087091"/>
              <a:gd name="connsiteY4" fmla="*/ 229461 h 534261"/>
              <a:gd name="connsiteX5" fmla="*/ 817419 w 4087091"/>
              <a:gd name="connsiteY5" fmla="*/ 201752 h 534261"/>
              <a:gd name="connsiteX6" fmla="*/ 983673 w 4087091"/>
              <a:gd name="connsiteY6" fmla="*/ 118625 h 534261"/>
              <a:gd name="connsiteX7" fmla="*/ 1025237 w 4087091"/>
              <a:gd name="connsiteY7" fmla="*/ 77061 h 534261"/>
              <a:gd name="connsiteX8" fmla="*/ 1066800 w 4087091"/>
              <a:gd name="connsiteY8" fmla="*/ 63207 h 534261"/>
              <a:gd name="connsiteX9" fmla="*/ 1191491 w 4087091"/>
              <a:gd name="connsiteY9" fmla="*/ 49352 h 534261"/>
              <a:gd name="connsiteX10" fmla="*/ 1371600 w 4087091"/>
              <a:gd name="connsiteY10" fmla="*/ 35498 h 534261"/>
              <a:gd name="connsiteX11" fmla="*/ 1454728 w 4087091"/>
              <a:gd name="connsiteY11" fmla="*/ 90916 h 534261"/>
              <a:gd name="connsiteX12" fmla="*/ 1662546 w 4087091"/>
              <a:gd name="connsiteY12" fmla="*/ 132479 h 534261"/>
              <a:gd name="connsiteX13" fmla="*/ 1995055 w 4087091"/>
              <a:gd name="connsiteY13" fmla="*/ 215607 h 534261"/>
              <a:gd name="connsiteX14" fmla="*/ 2175164 w 4087091"/>
              <a:gd name="connsiteY14" fmla="*/ 298734 h 534261"/>
              <a:gd name="connsiteX15" fmla="*/ 2632364 w 4087091"/>
              <a:gd name="connsiteY15" fmla="*/ 243316 h 534261"/>
              <a:gd name="connsiteX16" fmla="*/ 2701637 w 4087091"/>
              <a:gd name="connsiteY16" fmla="*/ 187898 h 534261"/>
              <a:gd name="connsiteX17" fmla="*/ 2660073 w 4087091"/>
              <a:gd name="connsiteY17" fmla="*/ 146334 h 534261"/>
              <a:gd name="connsiteX18" fmla="*/ 2937164 w 4087091"/>
              <a:gd name="connsiteY18" fmla="*/ 160188 h 534261"/>
              <a:gd name="connsiteX19" fmla="*/ 2978728 w 4087091"/>
              <a:gd name="connsiteY19" fmla="*/ 174043 h 534261"/>
              <a:gd name="connsiteX20" fmla="*/ 3020291 w 4087091"/>
              <a:gd name="connsiteY20" fmla="*/ 201752 h 534261"/>
              <a:gd name="connsiteX21" fmla="*/ 3172691 w 4087091"/>
              <a:gd name="connsiteY21" fmla="*/ 229461 h 534261"/>
              <a:gd name="connsiteX22" fmla="*/ 3269673 w 4087091"/>
              <a:gd name="connsiteY22" fmla="*/ 215607 h 534261"/>
              <a:gd name="connsiteX23" fmla="*/ 3408219 w 4087091"/>
              <a:gd name="connsiteY23" fmla="*/ 229461 h 534261"/>
              <a:gd name="connsiteX24" fmla="*/ 3519055 w 4087091"/>
              <a:gd name="connsiteY24" fmla="*/ 243316 h 534261"/>
              <a:gd name="connsiteX25" fmla="*/ 3740728 w 4087091"/>
              <a:gd name="connsiteY25" fmla="*/ 312588 h 534261"/>
              <a:gd name="connsiteX26" fmla="*/ 3782291 w 4087091"/>
              <a:gd name="connsiteY26" fmla="*/ 354152 h 534261"/>
              <a:gd name="connsiteX27" fmla="*/ 3810000 w 4087091"/>
              <a:gd name="connsiteY27" fmla="*/ 437279 h 534261"/>
              <a:gd name="connsiteX28" fmla="*/ 3865419 w 4087091"/>
              <a:gd name="connsiteY28" fmla="*/ 464988 h 534261"/>
              <a:gd name="connsiteX29" fmla="*/ 4045528 w 4087091"/>
              <a:gd name="connsiteY29" fmla="*/ 520407 h 534261"/>
              <a:gd name="connsiteX30" fmla="*/ 4087091 w 4087091"/>
              <a:gd name="connsiteY30" fmla="*/ 534261 h 534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87091" h="534261">
                <a:moveTo>
                  <a:pt x="0" y="298734"/>
                </a:moveTo>
                <a:cubicBezTo>
                  <a:pt x="125299" y="340498"/>
                  <a:pt x="1918" y="302598"/>
                  <a:pt x="290946" y="340298"/>
                </a:cubicBezTo>
                <a:cubicBezTo>
                  <a:pt x="314296" y="343344"/>
                  <a:pt x="337128" y="349534"/>
                  <a:pt x="360219" y="354152"/>
                </a:cubicBezTo>
                <a:cubicBezTo>
                  <a:pt x="411019" y="349534"/>
                  <a:pt x="462997" y="352113"/>
                  <a:pt x="512619" y="340298"/>
                </a:cubicBezTo>
                <a:cubicBezTo>
                  <a:pt x="629781" y="312402"/>
                  <a:pt x="649863" y="278602"/>
                  <a:pt x="748146" y="229461"/>
                </a:cubicBezTo>
                <a:cubicBezTo>
                  <a:pt x="770390" y="218339"/>
                  <a:pt x="794916" y="212341"/>
                  <a:pt x="817419" y="201752"/>
                </a:cubicBezTo>
                <a:cubicBezTo>
                  <a:pt x="873481" y="175370"/>
                  <a:pt x="983673" y="118625"/>
                  <a:pt x="983673" y="118625"/>
                </a:cubicBezTo>
                <a:cubicBezTo>
                  <a:pt x="997528" y="104770"/>
                  <a:pt x="1008934" y="87929"/>
                  <a:pt x="1025237" y="77061"/>
                </a:cubicBezTo>
                <a:cubicBezTo>
                  <a:pt x="1037388" y="68960"/>
                  <a:pt x="1052395" y="65608"/>
                  <a:pt x="1066800" y="63207"/>
                </a:cubicBezTo>
                <a:cubicBezTo>
                  <a:pt x="1108050" y="56332"/>
                  <a:pt x="1149927" y="53970"/>
                  <a:pt x="1191491" y="49352"/>
                </a:cubicBezTo>
                <a:cubicBezTo>
                  <a:pt x="1265189" y="12503"/>
                  <a:pt x="1265106" y="0"/>
                  <a:pt x="1371600" y="35498"/>
                </a:cubicBezTo>
                <a:cubicBezTo>
                  <a:pt x="1403193" y="46029"/>
                  <a:pt x="1424491" y="76960"/>
                  <a:pt x="1454728" y="90916"/>
                </a:cubicBezTo>
                <a:cubicBezTo>
                  <a:pt x="1518140" y="120183"/>
                  <a:pt x="1595171" y="124058"/>
                  <a:pt x="1662546" y="132479"/>
                </a:cubicBezTo>
                <a:cubicBezTo>
                  <a:pt x="1793657" y="219887"/>
                  <a:pt x="1643854" y="127807"/>
                  <a:pt x="1995055" y="215607"/>
                </a:cubicBezTo>
                <a:cubicBezTo>
                  <a:pt x="2030906" y="224570"/>
                  <a:pt x="2139507" y="280905"/>
                  <a:pt x="2175164" y="298734"/>
                </a:cubicBezTo>
                <a:cubicBezTo>
                  <a:pt x="2447652" y="280568"/>
                  <a:pt x="2494426" y="346769"/>
                  <a:pt x="2632364" y="243316"/>
                </a:cubicBezTo>
                <a:cubicBezTo>
                  <a:pt x="2656021" y="225574"/>
                  <a:pt x="2678546" y="206371"/>
                  <a:pt x="2701637" y="187898"/>
                </a:cubicBezTo>
                <a:cubicBezTo>
                  <a:pt x="2687782" y="174043"/>
                  <a:pt x="2644773" y="158574"/>
                  <a:pt x="2660073" y="146334"/>
                </a:cubicBezTo>
                <a:cubicBezTo>
                  <a:pt x="2710335" y="106123"/>
                  <a:pt x="2909708" y="155612"/>
                  <a:pt x="2937164" y="160188"/>
                </a:cubicBezTo>
                <a:cubicBezTo>
                  <a:pt x="2951019" y="164806"/>
                  <a:pt x="2965666" y="167512"/>
                  <a:pt x="2978728" y="174043"/>
                </a:cubicBezTo>
                <a:cubicBezTo>
                  <a:pt x="2993621" y="181490"/>
                  <a:pt x="3004281" y="197178"/>
                  <a:pt x="3020291" y="201752"/>
                </a:cubicBezTo>
                <a:cubicBezTo>
                  <a:pt x="3069937" y="215937"/>
                  <a:pt x="3121891" y="220225"/>
                  <a:pt x="3172691" y="229461"/>
                </a:cubicBezTo>
                <a:cubicBezTo>
                  <a:pt x="3205018" y="224843"/>
                  <a:pt x="3237017" y="215607"/>
                  <a:pt x="3269673" y="215607"/>
                </a:cubicBezTo>
                <a:cubicBezTo>
                  <a:pt x="3316085" y="215607"/>
                  <a:pt x="3362091" y="224336"/>
                  <a:pt x="3408219" y="229461"/>
                </a:cubicBezTo>
                <a:cubicBezTo>
                  <a:pt x="3445224" y="233573"/>
                  <a:pt x="3482329" y="237195"/>
                  <a:pt x="3519055" y="243316"/>
                </a:cubicBezTo>
                <a:cubicBezTo>
                  <a:pt x="3575105" y="252658"/>
                  <a:pt x="3728332" y="308456"/>
                  <a:pt x="3740728" y="312588"/>
                </a:cubicBezTo>
                <a:cubicBezTo>
                  <a:pt x="3754582" y="326443"/>
                  <a:pt x="3772776" y="337024"/>
                  <a:pt x="3782291" y="354152"/>
                </a:cubicBezTo>
                <a:cubicBezTo>
                  <a:pt x="3796475" y="379684"/>
                  <a:pt x="3792475" y="413913"/>
                  <a:pt x="3810000" y="437279"/>
                </a:cubicBezTo>
                <a:cubicBezTo>
                  <a:pt x="3822392" y="453802"/>
                  <a:pt x="3847905" y="454042"/>
                  <a:pt x="3865419" y="464988"/>
                </a:cubicBezTo>
                <a:cubicBezTo>
                  <a:pt x="3975912" y="534046"/>
                  <a:pt x="3858732" y="499651"/>
                  <a:pt x="4045528" y="520407"/>
                </a:cubicBezTo>
                <a:lnTo>
                  <a:pt x="4087091" y="534261"/>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reeform 8"/>
          <p:cNvSpPr/>
          <p:nvPr/>
        </p:nvSpPr>
        <p:spPr>
          <a:xfrm>
            <a:off x="2057400" y="3048000"/>
            <a:ext cx="4087091" cy="534261"/>
          </a:xfrm>
          <a:custGeom>
            <a:avLst/>
            <a:gdLst>
              <a:gd name="connsiteX0" fmla="*/ 0 w 4087091"/>
              <a:gd name="connsiteY0" fmla="*/ 298734 h 534261"/>
              <a:gd name="connsiteX1" fmla="*/ 290946 w 4087091"/>
              <a:gd name="connsiteY1" fmla="*/ 340298 h 534261"/>
              <a:gd name="connsiteX2" fmla="*/ 360219 w 4087091"/>
              <a:gd name="connsiteY2" fmla="*/ 354152 h 534261"/>
              <a:gd name="connsiteX3" fmla="*/ 512619 w 4087091"/>
              <a:gd name="connsiteY3" fmla="*/ 340298 h 534261"/>
              <a:gd name="connsiteX4" fmla="*/ 748146 w 4087091"/>
              <a:gd name="connsiteY4" fmla="*/ 229461 h 534261"/>
              <a:gd name="connsiteX5" fmla="*/ 817419 w 4087091"/>
              <a:gd name="connsiteY5" fmla="*/ 201752 h 534261"/>
              <a:gd name="connsiteX6" fmla="*/ 983673 w 4087091"/>
              <a:gd name="connsiteY6" fmla="*/ 118625 h 534261"/>
              <a:gd name="connsiteX7" fmla="*/ 1025237 w 4087091"/>
              <a:gd name="connsiteY7" fmla="*/ 77061 h 534261"/>
              <a:gd name="connsiteX8" fmla="*/ 1066800 w 4087091"/>
              <a:gd name="connsiteY8" fmla="*/ 63207 h 534261"/>
              <a:gd name="connsiteX9" fmla="*/ 1191491 w 4087091"/>
              <a:gd name="connsiteY9" fmla="*/ 49352 h 534261"/>
              <a:gd name="connsiteX10" fmla="*/ 1371600 w 4087091"/>
              <a:gd name="connsiteY10" fmla="*/ 35498 h 534261"/>
              <a:gd name="connsiteX11" fmla="*/ 1454728 w 4087091"/>
              <a:gd name="connsiteY11" fmla="*/ 90916 h 534261"/>
              <a:gd name="connsiteX12" fmla="*/ 1662546 w 4087091"/>
              <a:gd name="connsiteY12" fmla="*/ 132479 h 534261"/>
              <a:gd name="connsiteX13" fmla="*/ 1995055 w 4087091"/>
              <a:gd name="connsiteY13" fmla="*/ 215607 h 534261"/>
              <a:gd name="connsiteX14" fmla="*/ 2175164 w 4087091"/>
              <a:gd name="connsiteY14" fmla="*/ 298734 h 534261"/>
              <a:gd name="connsiteX15" fmla="*/ 2632364 w 4087091"/>
              <a:gd name="connsiteY15" fmla="*/ 243316 h 534261"/>
              <a:gd name="connsiteX16" fmla="*/ 2701637 w 4087091"/>
              <a:gd name="connsiteY16" fmla="*/ 187898 h 534261"/>
              <a:gd name="connsiteX17" fmla="*/ 2660073 w 4087091"/>
              <a:gd name="connsiteY17" fmla="*/ 146334 h 534261"/>
              <a:gd name="connsiteX18" fmla="*/ 2937164 w 4087091"/>
              <a:gd name="connsiteY18" fmla="*/ 160188 h 534261"/>
              <a:gd name="connsiteX19" fmla="*/ 2978728 w 4087091"/>
              <a:gd name="connsiteY19" fmla="*/ 174043 h 534261"/>
              <a:gd name="connsiteX20" fmla="*/ 3020291 w 4087091"/>
              <a:gd name="connsiteY20" fmla="*/ 201752 h 534261"/>
              <a:gd name="connsiteX21" fmla="*/ 3172691 w 4087091"/>
              <a:gd name="connsiteY21" fmla="*/ 229461 h 534261"/>
              <a:gd name="connsiteX22" fmla="*/ 3269673 w 4087091"/>
              <a:gd name="connsiteY22" fmla="*/ 215607 h 534261"/>
              <a:gd name="connsiteX23" fmla="*/ 3408219 w 4087091"/>
              <a:gd name="connsiteY23" fmla="*/ 229461 h 534261"/>
              <a:gd name="connsiteX24" fmla="*/ 3519055 w 4087091"/>
              <a:gd name="connsiteY24" fmla="*/ 243316 h 534261"/>
              <a:gd name="connsiteX25" fmla="*/ 3740728 w 4087091"/>
              <a:gd name="connsiteY25" fmla="*/ 312588 h 534261"/>
              <a:gd name="connsiteX26" fmla="*/ 3782291 w 4087091"/>
              <a:gd name="connsiteY26" fmla="*/ 354152 h 534261"/>
              <a:gd name="connsiteX27" fmla="*/ 3810000 w 4087091"/>
              <a:gd name="connsiteY27" fmla="*/ 437279 h 534261"/>
              <a:gd name="connsiteX28" fmla="*/ 3865419 w 4087091"/>
              <a:gd name="connsiteY28" fmla="*/ 464988 h 534261"/>
              <a:gd name="connsiteX29" fmla="*/ 4045528 w 4087091"/>
              <a:gd name="connsiteY29" fmla="*/ 520407 h 534261"/>
              <a:gd name="connsiteX30" fmla="*/ 4087091 w 4087091"/>
              <a:gd name="connsiteY30" fmla="*/ 534261 h 534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87091" h="534261">
                <a:moveTo>
                  <a:pt x="0" y="298734"/>
                </a:moveTo>
                <a:cubicBezTo>
                  <a:pt x="125299" y="340498"/>
                  <a:pt x="1918" y="302598"/>
                  <a:pt x="290946" y="340298"/>
                </a:cubicBezTo>
                <a:cubicBezTo>
                  <a:pt x="314296" y="343344"/>
                  <a:pt x="337128" y="349534"/>
                  <a:pt x="360219" y="354152"/>
                </a:cubicBezTo>
                <a:cubicBezTo>
                  <a:pt x="411019" y="349534"/>
                  <a:pt x="462997" y="352113"/>
                  <a:pt x="512619" y="340298"/>
                </a:cubicBezTo>
                <a:cubicBezTo>
                  <a:pt x="629781" y="312402"/>
                  <a:pt x="649863" y="278602"/>
                  <a:pt x="748146" y="229461"/>
                </a:cubicBezTo>
                <a:cubicBezTo>
                  <a:pt x="770390" y="218339"/>
                  <a:pt x="794916" y="212341"/>
                  <a:pt x="817419" y="201752"/>
                </a:cubicBezTo>
                <a:cubicBezTo>
                  <a:pt x="873481" y="175370"/>
                  <a:pt x="983673" y="118625"/>
                  <a:pt x="983673" y="118625"/>
                </a:cubicBezTo>
                <a:cubicBezTo>
                  <a:pt x="997528" y="104770"/>
                  <a:pt x="1008934" y="87929"/>
                  <a:pt x="1025237" y="77061"/>
                </a:cubicBezTo>
                <a:cubicBezTo>
                  <a:pt x="1037388" y="68960"/>
                  <a:pt x="1052395" y="65608"/>
                  <a:pt x="1066800" y="63207"/>
                </a:cubicBezTo>
                <a:cubicBezTo>
                  <a:pt x="1108050" y="56332"/>
                  <a:pt x="1149927" y="53970"/>
                  <a:pt x="1191491" y="49352"/>
                </a:cubicBezTo>
                <a:cubicBezTo>
                  <a:pt x="1265189" y="12503"/>
                  <a:pt x="1265106" y="0"/>
                  <a:pt x="1371600" y="35498"/>
                </a:cubicBezTo>
                <a:cubicBezTo>
                  <a:pt x="1403193" y="46029"/>
                  <a:pt x="1424491" y="76960"/>
                  <a:pt x="1454728" y="90916"/>
                </a:cubicBezTo>
                <a:cubicBezTo>
                  <a:pt x="1518140" y="120183"/>
                  <a:pt x="1595171" y="124058"/>
                  <a:pt x="1662546" y="132479"/>
                </a:cubicBezTo>
                <a:cubicBezTo>
                  <a:pt x="1793657" y="219887"/>
                  <a:pt x="1643854" y="127807"/>
                  <a:pt x="1995055" y="215607"/>
                </a:cubicBezTo>
                <a:cubicBezTo>
                  <a:pt x="2030906" y="224570"/>
                  <a:pt x="2139507" y="280905"/>
                  <a:pt x="2175164" y="298734"/>
                </a:cubicBezTo>
                <a:cubicBezTo>
                  <a:pt x="2447652" y="280568"/>
                  <a:pt x="2494426" y="346769"/>
                  <a:pt x="2632364" y="243316"/>
                </a:cubicBezTo>
                <a:cubicBezTo>
                  <a:pt x="2656021" y="225574"/>
                  <a:pt x="2678546" y="206371"/>
                  <a:pt x="2701637" y="187898"/>
                </a:cubicBezTo>
                <a:cubicBezTo>
                  <a:pt x="2687782" y="174043"/>
                  <a:pt x="2644773" y="158574"/>
                  <a:pt x="2660073" y="146334"/>
                </a:cubicBezTo>
                <a:cubicBezTo>
                  <a:pt x="2710335" y="106123"/>
                  <a:pt x="2909708" y="155612"/>
                  <a:pt x="2937164" y="160188"/>
                </a:cubicBezTo>
                <a:cubicBezTo>
                  <a:pt x="2951019" y="164806"/>
                  <a:pt x="2965666" y="167512"/>
                  <a:pt x="2978728" y="174043"/>
                </a:cubicBezTo>
                <a:cubicBezTo>
                  <a:pt x="2993621" y="181490"/>
                  <a:pt x="3004281" y="197178"/>
                  <a:pt x="3020291" y="201752"/>
                </a:cubicBezTo>
                <a:cubicBezTo>
                  <a:pt x="3069937" y="215937"/>
                  <a:pt x="3121891" y="220225"/>
                  <a:pt x="3172691" y="229461"/>
                </a:cubicBezTo>
                <a:cubicBezTo>
                  <a:pt x="3205018" y="224843"/>
                  <a:pt x="3237017" y="215607"/>
                  <a:pt x="3269673" y="215607"/>
                </a:cubicBezTo>
                <a:cubicBezTo>
                  <a:pt x="3316085" y="215607"/>
                  <a:pt x="3362091" y="224336"/>
                  <a:pt x="3408219" y="229461"/>
                </a:cubicBezTo>
                <a:cubicBezTo>
                  <a:pt x="3445224" y="233573"/>
                  <a:pt x="3482329" y="237195"/>
                  <a:pt x="3519055" y="243316"/>
                </a:cubicBezTo>
                <a:cubicBezTo>
                  <a:pt x="3575105" y="252658"/>
                  <a:pt x="3728332" y="308456"/>
                  <a:pt x="3740728" y="312588"/>
                </a:cubicBezTo>
                <a:cubicBezTo>
                  <a:pt x="3754582" y="326443"/>
                  <a:pt x="3772776" y="337024"/>
                  <a:pt x="3782291" y="354152"/>
                </a:cubicBezTo>
                <a:cubicBezTo>
                  <a:pt x="3796475" y="379684"/>
                  <a:pt x="3792475" y="413913"/>
                  <a:pt x="3810000" y="437279"/>
                </a:cubicBezTo>
                <a:cubicBezTo>
                  <a:pt x="3822392" y="453802"/>
                  <a:pt x="3847905" y="454042"/>
                  <a:pt x="3865419" y="464988"/>
                </a:cubicBezTo>
                <a:cubicBezTo>
                  <a:pt x="3975912" y="534046"/>
                  <a:pt x="3858732" y="499651"/>
                  <a:pt x="4045528" y="520407"/>
                </a:cubicBezTo>
                <a:lnTo>
                  <a:pt x="4087091" y="534261"/>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Parallelogram 10"/>
          <p:cNvSpPr/>
          <p:nvPr/>
        </p:nvSpPr>
        <p:spPr>
          <a:xfrm>
            <a:off x="3962400" y="4572000"/>
            <a:ext cx="76200" cy="1295400"/>
          </a:xfrm>
          <a:prstGeom prst="parallelogram">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982662" y="3746481"/>
            <a:ext cx="1503738" cy="1088755"/>
          </a:xfrm>
          <a:custGeom>
            <a:avLst/>
            <a:gdLst>
              <a:gd name="connsiteX0" fmla="*/ 76720 w 1503738"/>
              <a:gd name="connsiteY0" fmla="*/ 1088755 h 1088755"/>
              <a:gd name="connsiteX1" fmla="*/ 118283 w 1503738"/>
              <a:gd name="connsiteY1" fmla="*/ 1061046 h 1088755"/>
              <a:gd name="connsiteX2" fmla="*/ 173702 w 1503738"/>
              <a:gd name="connsiteY2" fmla="*/ 1047192 h 1088755"/>
              <a:gd name="connsiteX3" fmla="*/ 326102 w 1503738"/>
              <a:gd name="connsiteY3" fmla="*/ 1019483 h 1088755"/>
              <a:gd name="connsiteX4" fmla="*/ 423083 w 1503738"/>
              <a:gd name="connsiteY4" fmla="*/ 977919 h 1088755"/>
              <a:gd name="connsiteX5" fmla="*/ 464647 w 1503738"/>
              <a:gd name="connsiteY5" fmla="*/ 950210 h 1088755"/>
              <a:gd name="connsiteX6" fmla="*/ 575483 w 1503738"/>
              <a:gd name="connsiteY6" fmla="*/ 922501 h 1088755"/>
              <a:gd name="connsiteX7" fmla="*/ 686320 w 1503738"/>
              <a:gd name="connsiteY7" fmla="*/ 894792 h 1088755"/>
              <a:gd name="connsiteX8" fmla="*/ 755593 w 1503738"/>
              <a:gd name="connsiteY8" fmla="*/ 867083 h 1088755"/>
              <a:gd name="connsiteX9" fmla="*/ 797156 w 1503738"/>
              <a:gd name="connsiteY9" fmla="*/ 839374 h 1088755"/>
              <a:gd name="connsiteX10" fmla="*/ 866429 w 1503738"/>
              <a:gd name="connsiteY10" fmla="*/ 825519 h 1088755"/>
              <a:gd name="connsiteX11" fmla="*/ 921847 w 1503738"/>
              <a:gd name="connsiteY11" fmla="*/ 811664 h 1088755"/>
              <a:gd name="connsiteX12" fmla="*/ 1018829 w 1503738"/>
              <a:gd name="connsiteY12" fmla="*/ 756246 h 1088755"/>
              <a:gd name="connsiteX13" fmla="*/ 1060393 w 1503738"/>
              <a:gd name="connsiteY13" fmla="*/ 728537 h 1088755"/>
              <a:gd name="connsiteX14" fmla="*/ 1129665 w 1503738"/>
              <a:gd name="connsiteY14" fmla="*/ 714683 h 1088755"/>
              <a:gd name="connsiteX15" fmla="*/ 1295920 w 1503738"/>
              <a:gd name="connsiteY15" fmla="*/ 645410 h 1088755"/>
              <a:gd name="connsiteX16" fmla="*/ 1337483 w 1503738"/>
              <a:gd name="connsiteY16" fmla="*/ 617701 h 1088755"/>
              <a:gd name="connsiteX17" fmla="*/ 1379047 w 1503738"/>
              <a:gd name="connsiteY17" fmla="*/ 603846 h 1088755"/>
              <a:gd name="connsiteX18" fmla="*/ 1434465 w 1503738"/>
              <a:gd name="connsiteY18" fmla="*/ 562283 h 1088755"/>
              <a:gd name="connsiteX19" fmla="*/ 1476029 w 1503738"/>
              <a:gd name="connsiteY19" fmla="*/ 548428 h 1088755"/>
              <a:gd name="connsiteX20" fmla="*/ 1503738 w 1503738"/>
              <a:gd name="connsiteY20" fmla="*/ 506864 h 1088755"/>
              <a:gd name="connsiteX21" fmla="*/ 1489883 w 1503738"/>
              <a:gd name="connsiteY21" fmla="*/ 423737 h 1088755"/>
              <a:gd name="connsiteX22" fmla="*/ 1462174 w 1503738"/>
              <a:gd name="connsiteY22" fmla="*/ 368319 h 1088755"/>
              <a:gd name="connsiteX23" fmla="*/ 1476029 w 1503738"/>
              <a:gd name="connsiteY23" fmla="*/ 299046 h 1088755"/>
              <a:gd name="connsiteX24" fmla="*/ 1462174 w 1503738"/>
              <a:gd name="connsiteY24" fmla="*/ 243628 h 1088755"/>
              <a:gd name="connsiteX25" fmla="*/ 1365193 w 1503738"/>
              <a:gd name="connsiteY25" fmla="*/ 202064 h 1088755"/>
              <a:gd name="connsiteX26" fmla="*/ 1323629 w 1503738"/>
              <a:gd name="connsiteY26" fmla="*/ 105083 h 1088755"/>
              <a:gd name="connsiteX27" fmla="*/ 1268211 w 1503738"/>
              <a:gd name="connsiteY27" fmla="*/ 91228 h 1088755"/>
              <a:gd name="connsiteX28" fmla="*/ 1129665 w 1503738"/>
              <a:gd name="connsiteY28" fmla="*/ 21955 h 1088755"/>
              <a:gd name="connsiteX29" fmla="*/ 977265 w 1503738"/>
              <a:gd name="connsiteY29" fmla="*/ 35810 h 1088755"/>
              <a:gd name="connsiteX30" fmla="*/ 935702 w 1503738"/>
              <a:gd name="connsiteY30" fmla="*/ 49664 h 1088755"/>
              <a:gd name="connsiteX31" fmla="*/ 949556 w 1503738"/>
              <a:gd name="connsiteY31" fmla="*/ 8101 h 1088755"/>
              <a:gd name="connsiteX32" fmla="*/ 894138 w 1503738"/>
              <a:gd name="connsiteY32" fmla="*/ 77374 h 1088755"/>
              <a:gd name="connsiteX33" fmla="*/ 838720 w 1503738"/>
              <a:gd name="connsiteY33" fmla="*/ 105083 h 1088755"/>
              <a:gd name="connsiteX34" fmla="*/ 797156 w 1503738"/>
              <a:gd name="connsiteY34" fmla="*/ 132792 h 1088755"/>
              <a:gd name="connsiteX35" fmla="*/ 783302 w 1503738"/>
              <a:gd name="connsiteY35" fmla="*/ 202064 h 1088755"/>
              <a:gd name="connsiteX36" fmla="*/ 894138 w 1503738"/>
              <a:gd name="connsiteY36" fmla="*/ 257483 h 1088755"/>
              <a:gd name="connsiteX37" fmla="*/ 866429 w 1503738"/>
              <a:gd name="connsiteY37" fmla="*/ 382174 h 1088755"/>
              <a:gd name="connsiteX38" fmla="*/ 907993 w 1503738"/>
              <a:gd name="connsiteY38" fmla="*/ 409883 h 1088755"/>
              <a:gd name="connsiteX39" fmla="*/ 921847 w 1503738"/>
              <a:gd name="connsiteY39" fmla="*/ 465301 h 1088755"/>
              <a:gd name="connsiteX40" fmla="*/ 852574 w 1503738"/>
              <a:gd name="connsiteY40" fmla="*/ 520719 h 1088755"/>
              <a:gd name="connsiteX41" fmla="*/ 769447 w 1503738"/>
              <a:gd name="connsiteY41" fmla="*/ 603846 h 1088755"/>
              <a:gd name="connsiteX42" fmla="*/ 727883 w 1503738"/>
              <a:gd name="connsiteY42" fmla="*/ 645410 h 1088755"/>
              <a:gd name="connsiteX43" fmla="*/ 700174 w 1503738"/>
              <a:gd name="connsiteY43" fmla="*/ 700828 h 1088755"/>
              <a:gd name="connsiteX44" fmla="*/ 658611 w 1503738"/>
              <a:gd name="connsiteY44" fmla="*/ 728537 h 1088755"/>
              <a:gd name="connsiteX45" fmla="*/ 561629 w 1503738"/>
              <a:gd name="connsiteY45" fmla="*/ 770101 h 1088755"/>
              <a:gd name="connsiteX46" fmla="*/ 464647 w 1503738"/>
              <a:gd name="connsiteY46" fmla="*/ 825519 h 1088755"/>
              <a:gd name="connsiteX47" fmla="*/ 339956 w 1503738"/>
              <a:gd name="connsiteY47" fmla="*/ 853228 h 1088755"/>
              <a:gd name="connsiteX48" fmla="*/ 215265 w 1503738"/>
              <a:gd name="connsiteY48" fmla="*/ 880937 h 1088755"/>
              <a:gd name="connsiteX49" fmla="*/ 173702 w 1503738"/>
              <a:gd name="connsiteY49" fmla="*/ 894792 h 1088755"/>
              <a:gd name="connsiteX50" fmla="*/ 132138 w 1503738"/>
              <a:gd name="connsiteY50" fmla="*/ 922501 h 1088755"/>
              <a:gd name="connsiteX51" fmla="*/ 118283 w 1503738"/>
              <a:gd name="connsiteY51" fmla="*/ 964064 h 1088755"/>
              <a:gd name="connsiteX52" fmla="*/ 35156 w 1503738"/>
              <a:gd name="connsiteY52" fmla="*/ 1005628 h 1088755"/>
              <a:gd name="connsiteX53" fmla="*/ 7447 w 1503738"/>
              <a:gd name="connsiteY53" fmla="*/ 1047192 h 1088755"/>
              <a:gd name="connsiteX54" fmla="*/ 62865 w 1503738"/>
              <a:gd name="connsiteY54" fmla="*/ 1061046 h 1088755"/>
              <a:gd name="connsiteX55" fmla="*/ 145993 w 1503738"/>
              <a:gd name="connsiteY55" fmla="*/ 1061046 h 1088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503738" h="1088755">
                <a:moveTo>
                  <a:pt x="76720" y="1088755"/>
                </a:moveTo>
                <a:cubicBezTo>
                  <a:pt x="90574" y="1079519"/>
                  <a:pt x="102978" y="1067605"/>
                  <a:pt x="118283" y="1061046"/>
                </a:cubicBezTo>
                <a:cubicBezTo>
                  <a:pt x="135785" y="1053545"/>
                  <a:pt x="155114" y="1051323"/>
                  <a:pt x="173702" y="1047192"/>
                </a:cubicBezTo>
                <a:cubicBezTo>
                  <a:pt x="231814" y="1034278"/>
                  <a:pt x="265920" y="1029513"/>
                  <a:pt x="326102" y="1019483"/>
                </a:cubicBezTo>
                <a:cubicBezTo>
                  <a:pt x="430446" y="949920"/>
                  <a:pt x="297835" y="1031597"/>
                  <a:pt x="423083" y="977919"/>
                </a:cubicBezTo>
                <a:cubicBezTo>
                  <a:pt x="438388" y="971360"/>
                  <a:pt x="449754" y="957657"/>
                  <a:pt x="464647" y="950210"/>
                </a:cubicBezTo>
                <a:cubicBezTo>
                  <a:pt x="494919" y="935074"/>
                  <a:pt x="546119" y="929277"/>
                  <a:pt x="575483" y="922501"/>
                </a:cubicBezTo>
                <a:cubicBezTo>
                  <a:pt x="612590" y="913938"/>
                  <a:pt x="649921" y="905991"/>
                  <a:pt x="686320" y="894792"/>
                </a:cubicBezTo>
                <a:cubicBezTo>
                  <a:pt x="710090" y="887478"/>
                  <a:pt x="733349" y="878205"/>
                  <a:pt x="755593" y="867083"/>
                </a:cubicBezTo>
                <a:cubicBezTo>
                  <a:pt x="770486" y="859636"/>
                  <a:pt x="781565" y="845221"/>
                  <a:pt x="797156" y="839374"/>
                </a:cubicBezTo>
                <a:cubicBezTo>
                  <a:pt x="819205" y="831106"/>
                  <a:pt x="843441" y="830628"/>
                  <a:pt x="866429" y="825519"/>
                </a:cubicBezTo>
                <a:cubicBezTo>
                  <a:pt x="885017" y="821388"/>
                  <a:pt x="903374" y="816282"/>
                  <a:pt x="921847" y="811664"/>
                </a:cubicBezTo>
                <a:cubicBezTo>
                  <a:pt x="1023111" y="744155"/>
                  <a:pt x="895784" y="826557"/>
                  <a:pt x="1018829" y="756246"/>
                </a:cubicBezTo>
                <a:cubicBezTo>
                  <a:pt x="1033286" y="747985"/>
                  <a:pt x="1044802" y="734384"/>
                  <a:pt x="1060393" y="728537"/>
                </a:cubicBezTo>
                <a:cubicBezTo>
                  <a:pt x="1082442" y="720269"/>
                  <a:pt x="1106574" y="719301"/>
                  <a:pt x="1129665" y="714683"/>
                </a:cubicBezTo>
                <a:cubicBezTo>
                  <a:pt x="1304912" y="597851"/>
                  <a:pt x="1121955" y="703398"/>
                  <a:pt x="1295920" y="645410"/>
                </a:cubicBezTo>
                <a:cubicBezTo>
                  <a:pt x="1311716" y="640145"/>
                  <a:pt x="1322590" y="625148"/>
                  <a:pt x="1337483" y="617701"/>
                </a:cubicBezTo>
                <a:cubicBezTo>
                  <a:pt x="1350545" y="611170"/>
                  <a:pt x="1365192" y="608464"/>
                  <a:pt x="1379047" y="603846"/>
                </a:cubicBezTo>
                <a:cubicBezTo>
                  <a:pt x="1397520" y="589992"/>
                  <a:pt x="1414417" y="573739"/>
                  <a:pt x="1434465" y="562283"/>
                </a:cubicBezTo>
                <a:cubicBezTo>
                  <a:pt x="1447145" y="555037"/>
                  <a:pt x="1464625" y="557551"/>
                  <a:pt x="1476029" y="548428"/>
                </a:cubicBezTo>
                <a:cubicBezTo>
                  <a:pt x="1489031" y="538026"/>
                  <a:pt x="1494502" y="520719"/>
                  <a:pt x="1503738" y="506864"/>
                </a:cubicBezTo>
                <a:cubicBezTo>
                  <a:pt x="1419124" y="478661"/>
                  <a:pt x="1489883" y="517613"/>
                  <a:pt x="1489883" y="423737"/>
                </a:cubicBezTo>
                <a:cubicBezTo>
                  <a:pt x="1489883" y="403084"/>
                  <a:pt x="1471410" y="386792"/>
                  <a:pt x="1462174" y="368319"/>
                </a:cubicBezTo>
                <a:cubicBezTo>
                  <a:pt x="1466792" y="345228"/>
                  <a:pt x="1476029" y="322594"/>
                  <a:pt x="1476029" y="299046"/>
                </a:cubicBezTo>
                <a:cubicBezTo>
                  <a:pt x="1476029" y="280005"/>
                  <a:pt x="1474364" y="258256"/>
                  <a:pt x="1462174" y="243628"/>
                </a:cubicBezTo>
                <a:cubicBezTo>
                  <a:pt x="1449006" y="227826"/>
                  <a:pt x="1387238" y="209413"/>
                  <a:pt x="1365193" y="202064"/>
                </a:cubicBezTo>
                <a:cubicBezTo>
                  <a:pt x="1357844" y="180019"/>
                  <a:pt x="1339431" y="118251"/>
                  <a:pt x="1323629" y="105083"/>
                </a:cubicBezTo>
                <a:cubicBezTo>
                  <a:pt x="1309001" y="92893"/>
                  <a:pt x="1286684" y="95846"/>
                  <a:pt x="1268211" y="91228"/>
                </a:cubicBezTo>
                <a:cubicBezTo>
                  <a:pt x="1169240" y="25248"/>
                  <a:pt x="1217391" y="43887"/>
                  <a:pt x="1129665" y="21955"/>
                </a:cubicBezTo>
                <a:cubicBezTo>
                  <a:pt x="1078865" y="26573"/>
                  <a:pt x="1027762" y="28596"/>
                  <a:pt x="977265" y="35810"/>
                </a:cubicBezTo>
                <a:cubicBezTo>
                  <a:pt x="962808" y="37875"/>
                  <a:pt x="946028" y="59990"/>
                  <a:pt x="935702" y="49664"/>
                </a:cubicBezTo>
                <a:cubicBezTo>
                  <a:pt x="925376" y="39338"/>
                  <a:pt x="961707" y="0"/>
                  <a:pt x="949556" y="8101"/>
                </a:cubicBezTo>
                <a:cubicBezTo>
                  <a:pt x="924952" y="24504"/>
                  <a:pt x="916392" y="57901"/>
                  <a:pt x="894138" y="77374"/>
                </a:cubicBezTo>
                <a:cubicBezTo>
                  <a:pt x="878595" y="90974"/>
                  <a:pt x="856652" y="94836"/>
                  <a:pt x="838720" y="105083"/>
                </a:cubicBezTo>
                <a:cubicBezTo>
                  <a:pt x="824263" y="113344"/>
                  <a:pt x="811011" y="123556"/>
                  <a:pt x="797156" y="132792"/>
                </a:cubicBezTo>
                <a:cubicBezTo>
                  <a:pt x="792538" y="155883"/>
                  <a:pt x="768845" y="183476"/>
                  <a:pt x="783302" y="202064"/>
                </a:cubicBezTo>
                <a:cubicBezTo>
                  <a:pt x="808662" y="234669"/>
                  <a:pt x="894138" y="257483"/>
                  <a:pt x="894138" y="257483"/>
                </a:cubicBezTo>
                <a:cubicBezTo>
                  <a:pt x="883472" y="289480"/>
                  <a:pt x="859461" y="354304"/>
                  <a:pt x="866429" y="382174"/>
                </a:cubicBezTo>
                <a:cubicBezTo>
                  <a:pt x="870468" y="398328"/>
                  <a:pt x="894138" y="400647"/>
                  <a:pt x="907993" y="409883"/>
                </a:cubicBezTo>
                <a:cubicBezTo>
                  <a:pt x="912611" y="428356"/>
                  <a:pt x="930363" y="448270"/>
                  <a:pt x="921847" y="465301"/>
                </a:cubicBezTo>
                <a:cubicBezTo>
                  <a:pt x="908622" y="491750"/>
                  <a:pt x="874455" y="500828"/>
                  <a:pt x="852574" y="520719"/>
                </a:cubicBezTo>
                <a:cubicBezTo>
                  <a:pt x="823578" y="547079"/>
                  <a:pt x="797156" y="576137"/>
                  <a:pt x="769447" y="603846"/>
                </a:cubicBezTo>
                <a:cubicBezTo>
                  <a:pt x="755592" y="617701"/>
                  <a:pt x="736645" y="627885"/>
                  <a:pt x="727883" y="645410"/>
                </a:cubicBezTo>
                <a:cubicBezTo>
                  <a:pt x="718647" y="663883"/>
                  <a:pt x="713396" y="684962"/>
                  <a:pt x="700174" y="700828"/>
                </a:cubicBezTo>
                <a:cubicBezTo>
                  <a:pt x="689514" y="713620"/>
                  <a:pt x="673068" y="720276"/>
                  <a:pt x="658611" y="728537"/>
                </a:cubicBezTo>
                <a:cubicBezTo>
                  <a:pt x="566717" y="781048"/>
                  <a:pt x="639343" y="736795"/>
                  <a:pt x="561629" y="770101"/>
                </a:cubicBezTo>
                <a:cubicBezTo>
                  <a:pt x="391605" y="842969"/>
                  <a:pt x="603787" y="755949"/>
                  <a:pt x="464647" y="825519"/>
                </a:cubicBezTo>
                <a:cubicBezTo>
                  <a:pt x="428693" y="843496"/>
                  <a:pt x="375436" y="846132"/>
                  <a:pt x="339956" y="853228"/>
                </a:cubicBezTo>
                <a:cubicBezTo>
                  <a:pt x="298205" y="861578"/>
                  <a:pt x="256571" y="870610"/>
                  <a:pt x="215265" y="880937"/>
                </a:cubicBezTo>
                <a:cubicBezTo>
                  <a:pt x="201097" y="884479"/>
                  <a:pt x="186764" y="888261"/>
                  <a:pt x="173702" y="894792"/>
                </a:cubicBezTo>
                <a:cubicBezTo>
                  <a:pt x="158809" y="902239"/>
                  <a:pt x="145993" y="913265"/>
                  <a:pt x="132138" y="922501"/>
                </a:cubicBezTo>
                <a:cubicBezTo>
                  <a:pt x="127520" y="936355"/>
                  <a:pt x="125797" y="951541"/>
                  <a:pt x="118283" y="964064"/>
                </a:cubicBezTo>
                <a:cubicBezTo>
                  <a:pt x="96484" y="1000395"/>
                  <a:pt x="75004" y="995666"/>
                  <a:pt x="35156" y="1005628"/>
                </a:cubicBezTo>
                <a:cubicBezTo>
                  <a:pt x="25920" y="1019483"/>
                  <a:pt x="0" y="1032299"/>
                  <a:pt x="7447" y="1047192"/>
                </a:cubicBezTo>
                <a:cubicBezTo>
                  <a:pt x="15962" y="1064223"/>
                  <a:pt x="43918" y="1059151"/>
                  <a:pt x="62865" y="1061046"/>
                </a:cubicBezTo>
                <a:cubicBezTo>
                  <a:pt x="90437" y="1063803"/>
                  <a:pt x="118284" y="1061046"/>
                  <a:pt x="145993" y="1061046"/>
                </a:cubicBezTo>
              </a:path>
            </a:pathLst>
          </a:custGeom>
          <a:solidFill>
            <a:schemeClr val="tx1"/>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3338945" y="4775523"/>
            <a:ext cx="750540" cy="325746"/>
          </a:xfrm>
          <a:custGeom>
            <a:avLst/>
            <a:gdLst>
              <a:gd name="connsiteX0" fmla="*/ 595746 w 750540"/>
              <a:gd name="connsiteY0" fmla="*/ 239822 h 325746"/>
              <a:gd name="connsiteX1" fmla="*/ 457200 w 750540"/>
              <a:gd name="connsiteY1" fmla="*/ 198259 h 325746"/>
              <a:gd name="connsiteX2" fmla="*/ 415637 w 750540"/>
              <a:gd name="connsiteY2" fmla="*/ 184404 h 325746"/>
              <a:gd name="connsiteX3" fmla="*/ 360219 w 750540"/>
              <a:gd name="connsiteY3" fmla="*/ 170550 h 325746"/>
              <a:gd name="connsiteX4" fmla="*/ 138546 w 750540"/>
              <a:gd name="connsiteY4" fmla="*/ 101277 h 325746"/>
              <a:gd name="connsiteX5" fmla="*/ 0 w 750540"/>
              <a:gd name="connsiteY5" fmla="*/ 59713 h 325746"/>
              <a:gd name="connsiteX6" fmla="*/ 27710 w 750540"/>
              <a:gd name="connsiteY6" fmla="*/ 4295 h 325746"/>
              <a:gd name="connsiteX7" fmla="*/ 193964 w 750540"/>
              <a:gd name="connsiteY7" fmla="*/ 32004 h 325746"/>
              <a:gd name="connsiteX8" fmla="*/ 263237 w 750540"/>
              <a:gd name="connsiteY8" fmla="*/ 59713 h 325746"/>
              <a:gd name="connsiteX9" fmla="*/ 346364 w 750540"/>
              <a:gd name="connsiteY9" fmla="*/ 87422 h 325746"/>
              <a:gd name="connsiteX10" fmla="*/ 360219 w 750540"/>
              <a:gd name="connsiteY10" fmla="*/ 128986 h 325746"/>
              <a:gd name="connsiteX11" fmla="*/ 401782 w 750540"/>
              <a:gd name="connsiteY11" fmla="*/ 142841 h 325746"/>
              <a:gd name="connsiteX12" fmla="*/ 498764 w 750540"/>
              <a:gd name="connsiteY12" fmla="*/ 156695 h 325746"/>
              <a:gd name="connsiteX13" fmla="*/ 568037 w 750540"/>
              <a:gd name="connsiteY13" fmla="*/ 170550 h 325746"/>
              <a:gd name="connsiteX14" fmla="*/ 651164 w 750540"/>
              <a:gd name="connsiteY14" fmla="*/ 156695 h 325746"/>
              <a:gd name="connsiteX15" fmla="*/ 651164 w 750540"/>
              <a:gd name="connsiteY15" fmla="*/ 170550 h 325746"/>
              <a:gd name="connsiteX16" fmla="*/ 623455 w 750540"/>
              <a:gd name="connsiteY16" fmla="*/ 212113 h 325746"/>
              <a:gd name="connsiteX17" fmla="*/ 609600 w 750540"/>
              <a:gd name="connsiteY17" fmla="*/ 309095 h 325746"/>
              <a:gd name="connsiteX18" fmla="*/ 595746 w 750540"/>
              <a:gd name="connsiteY18" fmla="*/ 239822 h 325746"/>
              <a:gd name="connsiteX19" fmla="*/ 554182 w 750540"/>
              <a:gd name="connsiteY19" fmla="*/ 225968 h 325746"/>
              <a:gd name="connsiteX20" fmla="*/ 401782 w 750540"/>
              <a:gd name="connsiteY20" fmla="*/ 142841 h 325746"/>
              <a:gd name="connsiteX21" fmla="*/ 360219 w 750540"/>
              <a:gd name="connsiteY21" fmla="*/ 128986 h 325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50540" h="325746">
                <a:moveTo>
                  <a:pt x="595746" y="239822"/>
                </a:moveTo>
                <a:lnTo>
                  <a:pt x="457200" y="198259"/>
                </a:lnTo>
                <a:cubicBezTo>
                  <a:pt x="443242" y="193964"/>
                  <a:pt x="429679" y="188416"/>
                  <a:pt x="415637" y="184404"/>
                </a:cubicBezTo>
                <a:cubicBezTo>
                  <a:pt x="397328" y="179173"/>
                  <a:pt x="378692" y="175168"/>
                  <a:pt x="360219" y="170550"/>
                </a:cubicBezTo>
                <a:cubicBezTo>
                  <a:pt x="220024" y="100454"/>
                  <a:pt x="417997" y="194430"/>
                  <a:pt x="138546" y="101277"/>
                </a:cubicBezTo>
                <a:cubicBezTo>
                  <a:pt x="65086" y="76790"/>
                  <a:pt x="111024" y="91434"/>
                  <a:pt x="0" y="59713"/>
                </a:cubicBezTo>
                <a:cubicBezTo>
                  <a:pt x="9237" y="41240"/>
                  <a:pt x="8117" y="10826"/>
                  <a:pt x="27710" y="4295"/>
                </a:cubicBezTo>
                <a:cubicBezTo>
                  <a:pt x="40596" y="0"/>
                  <a:pt x="170123" y="27236"/>
                  <a:pt x="193964" y="32004"/>
                </a:cubicBezTo>
                <a:cubicBezTo>
                  <a:pt x="217055" y="41240"/>
                  <a:pt x="239865" y="51214"/>
                  <a:pt x="263237" y="59713"/>
                </a:cubicBezTo>
                <a:cubicBezTo>
                  <a:pt x="290686" y="69695"/>
                  <a:pt x="346364" y="87422"/>
                  <a:pt x="346364" y="87422"/>
                </a:cubicBezTo>
                <a:cubicBezTo>
                  <a:pt x="350982" y="101277"/>
                  <a:pt x="349892" y="118659"/>
                  <a:pt x="360219" y="128986"/>
                </a:cubicBezTo>
                <a:cubicBezTo>
                  <a:pt x="370545" y="139313"/>
                  <a:pt x="387462" y="139977"/>
                  <a:pt x="401782" y="142841"/>
                </a:cubicBezTo>
                <a:cubicBezTo>
                  <a:pt x="433803" y="149245"/>
                  <a:pt x="466553" y="151326"/>
                  <a:pt x="498764" y="156695"/>
                </a:cubicBezTo>
                <a:cubicBezTo>
                  <a:pt x="521992" y="160566"/>
                  <a:pt x="544946" y="165932"/>
                  <a:pt x="568037" y="170550"/>
                </a:cubicBezTo>
                <a:lnTo>
                  <a:pt x="651164" y="156695"/>
                </a:lnTo>
                <a:cubicBezTo>
                  <a:pt x="737022" y="141084"/>
                  <a:pt x="750540" y="130800"/>
                  <a:pt x="651164" y="170550"/>
                </a:cubicBezTo>
                <a:cubicBezTo>
                  <a:pt x="641928" y="184404"/>
                  <a:pt x="628240" y="196164"/>
                  <a:pt x="623455" y="212113"/>
                </a:cubicBezTo>
                <a:cubicBezTo>
                  <a:pt x="614071" y="243391"/>
                  <a:pt x="632691" y="286004"/>
                  <a:pt x="609600" y="309095"/>
                </a:cubicBezTo>
                <a:cubicBezTo>
                  <a:pt x="592949" y="325746"/>
                  <a:pt x="608808" y="259415"/>
                  <a:pt x="595746" y="239822"/>
                </a:cubicBezTo>
                <a:cubicBezTo>
                  <a:pt x="587645" y="227671"/>
                  <a:pt x="568037" y="230586"/>
                  <a:pt x="554182" y="225968"/>
                </a:cubicBezTo>
                <a:cubicBezTo>
                  <a:pt x="502170" y="147950"/>
                  <a:pt x="542270" y="189670"/>
                  <a:pt x="401782" y="142841"/>
                </a:cubicBezTo>
                <a:lnTo>
                  <a:pt x="360219" y="128986"/>
                </a:lnTo>
              </a:path>
            </a:pathLst>
          </a:custGeom>
          <a:solidFill>
            <a:schemeClr val="tx1"/>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13"/>
          <p:cNvSpPr/>
          <p:nvPr/>
        </p:nvSpPr>
        <p:spPr>
          <a:xfrm>
            <a:off x="2319214" y="4018221"/>
            <a:ext cx="1767877" cy="614560"/>
          </a:xfrm>
          <a:custGeom>
            <a:avLst/>
            <a:gdLst>
              <a:gd name="connsiteX0" fmla="*/ 1657041 w 1767877"/>
              <a:gd name="connsiteY0" fmla="*/ 609197 h 614560"/>
              <a:gd name="connsiteX1" fmla="*/ 1643186 w 1767877"/>
              <a:gd name="connsiteY1" fmla="*/ 567634 h 614560"/>
              <a:gd name="connsiteX2" fmla="*/ 1629331 w 1767877"/>
              <a:gd name="connsiteY2" fmla="*/ 498361 h 614560"/>
              <a:gd name="connsiteX3" fmla="*/ 1601622 w 1767877"/>
              <a:gd name="connsiteY3" fmla="*/ 429088 h 614560"/>
              <a:gd name="connsiteX4" fmla="*/ 1587768 w 1767877"/>
              <a:gd name="connsiteY4" fmla="*/ 276688 h 614560"/>
              <a:gd name="connsiteX5" fmla="*/ 1573913 w 1767877"/>
              <a:gd name="connsiteY5" fmla="*/ 207415 h 614560"/>
              <a:gd name="connsiteX6" fmla="*/ 1518495 w 1767877"/>
              <a:gd name="connsiteY6" fmla="*/ 165852 h 614560"/>
              <a:gd name="connsiteX7" fmla="*/ 1463077 w 1767877"/>
              <a:gd name="connsiteY7" fmla="*/ 151997 h 614560"/>
              <a:gd name="connsiteX8" fmla="*/ 1199841 w 1767877"/>
              <a:gd name="connsiteY8" fmla="*/ 124288 h 614560"/>
              <a:gd name="connsiteX9" fmla="*/ 645659 w 1767877"/>
              <a:gd name="connsiteY9" fmla="*/ 193561 h 614560"/>
              <a:gd name="connsiteX10" fmla="*/ 562531 w 1767877"/>
              <a:gd name="connsiteY10" fmla="*/ 235124 h 614560"/>
              <a:gd name="connsiteX11" fmla="*/ 520968 w 1767877"/>
              <a:gd name="connsiteY11" fmla="*/ 248979 h 614560"/>
              <a:gd name="connsiteX12" fmla="*/ 479404 w 1767877"/>
              <a:gd name="connsiteY12" fmla="*/ 276688 h 614560"/>
              <a:gd name="connsiteX13" fmla="*/ 451695 w 1767877"/>
              <a:gd name="connsiteY13" fmla="*/ 318252 h 614560"/>
              <a:gd name="connsiteX14" fmla="*/ 410131 w 1767877"/>
              <a:gd name="connsiteY14" fmla="*/ 345961 h 614560"/>
              <a:gd name="connsiteX15" fmla="*/ 354713 w 1767877"/>
              <a:gd name="connsiteY15" fmla="*/ 429088 h 614560"/>
              <a:gd name="connsiteX16" fmla="*/ 230022 w 1767877"/>
              <a:gd name="connsiteY16" fmla="*/ 456797 h 614560"/>
              <a:gd name="connsiteX17" fmla="*/ 119186 w 1767877"/>
              <a:gd name="connsiteY17" fmla="*/ 442943 h 614560"/>
              <a:gd name="connsiteX18" fmla="*/ 63768 w 1767877"/>
              <a:gd name="connsiteY18" fmla="*/ 429088 h 614560"/>
              <a:gd name="connsiteX19" fmla="*/ 36059 w 1767877"/>
              <a:gd name="connsiteY19" fmla="*/ 387524 h 614560"/>
              <a:gd name="connsiteX20" fmla="*/ 8350 w 1767877"/>
              <a:gd name="connsiteY20" fmla="*/ 262834 h 614560"/>
              <a:gd name="connsiteX21" fmla="*/ 63768 w 1767877"/>
              <a:gd name="connsiteY21" fmla="*/ 248979 h 614560"/>
              <a:gd name="connsiteX22" fmla="*/ 340859 w 1767877"/>
              <a:gd name="connsiteY22" fmla="*/ 221270 h 614560"/>
              <a:gd name="connsiteX23" fmla="*/ 479404 w 1767877"/>
              <a:gd name="connsiteY23" fmla="*/ 138143 h 614560"/>
              <a:gd name="connsiteX24" fmla="*/ 520968 w 1767877"/>
              <a:gd name="connsiteY24" fmla="*/ 110434 h 614560"/>
              <a:gd name="connsiteX25" fmla="*/ 728786 w 1767877"/>
              <a:gd name="connsiteY25" fmla="*/ 82724 h 614560"/>
              <a:gd name="connsiteX26" fmla="*/ 1005877 w 1767877"/>
              <a:gd name="connsiteY26" fmla="*/ 68870 h 614560"/>
              <a:gd name="connsiteX27" fmla="*/ 1047441 w 1767877"/>
              <a:gd name="connsiteY27" fmla="*/ 41161 h 614560"/>
              <a:gd name="connsiteX28" fmla="*/ 1407659 w 1767877"/>
              <a:gd name="connsiteY28" fmla="*/ 41161 h 614560"/>
              <a:gd name="connsiteX29" fmla="*/ 1532350 w 1767877"/>
              <a:gd name="connsiteY29" fmla="*/ 55015 h 614560"/>
              <a:gd name="connsiteX30" fmla="*/ 1573913 w 1767877"/>
              <a:gd name="connsiteY30" fmla="*/ 68870 h 614560"/>
              <a:gd name="connsiteX31" fmla="*/ 1726313 w 1767877"/>
              <a:gd name="connsiteY31" fmla="*/ 82724 h 614560"/>
              <a:gd name="connsiteX32" fmla="*/ 1754022 w 1767877"/>
              <a:gd name="connsiteY32" fmla="*/ 207415 h 614560"/>
              <a:gd name="connsiteX33" fmla="*/ 1767877 w 1767877"/>
              <a:gd name="connsiteY33" fmla="*/ 304397 h 614560"/>
              <a:gd name="connsiteX34" fmla="*/ 1712459 w 1767877"/>
              <a:gd name="connsiteY34" fmla="*/ 415234 h 614560"/>
              <a:gd name="connsiteX35" fmla="*/ 1726313 w 1767877"/>
              <a:gd name="connsiteY35" fmla="*/ 498361 h 614560"/>
              <a:gd name="connsiteX36" fmla="*/ 1698604 w 1767877"/>
              <a:gd name="connsiteY36" fmla="*/ 539924 h 614560"/>
              <a:gd name="connsiteX37" fmla="*/ 1629331 w 1767877"/>
              <a:gd name="connsiteY37" fmla="*/ 539924 h 61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767877" h="614560">
                <a:moveTo>
                  <a:pt x="1657041" y="609197"/>
                </a:moveTo>
                <a:cubicBezTo>
                  <a:pt x="1652423" y="595343"/>
                  <a:pt x="1646728" y="581802"/>
                  <a:pt x="1643186" y="567634"/>
                </a:cubicBezTo>
                <a:cubicBezTo>
                  <a:pt x="1637474" y="544789"/>
                  <a:pt x="1636098" y="520916"/>
                  <a:pt x="1629331" y="498361"/>
                </a:cubicBezTo>
                <a:cubicBezTo>
                  <a:pt x="1622185" y="474540"/>
                  <a:pt x="1610858" y="452179"/>
                  <a:pt x="1601622" y="429088"/>
                </a:cubicBezTo>
                <a:cubicBezTo>
                  <a:pt x="1597004" y="378288"/>
                  <a:pt x="1594095" y="327304"/>
                  <a:pt x="1587768" y="276688"/>
                </a:cubicBezTo>
                <a:cubicBezTo>
                  <a:pt x="1584847" y="253322"/>
                  <a:pt x="1586394" y="227384"/>
                  <a:pt x="1573913" y="207415"/>
                </a:cubicBezTo>
                <a:cubicBezTo>
                  <a:pt x="1561675" y="187834"/>
                  <a:pt x="1539148" y="176178"/>
                  <a:pt x="1518495" y="165852"/>
                </a:cubicBezTo>
                <a:cubicBezTo>
                  <a:pt x="1501464" y="157337"/>
                  <a:pt x="1481386" y="157228"/>
                  <a:pt x="1463077" y="151997"/>
                </a:cubicBezTo>
                <a:cubicBezTo>
                  <a:pt x="1327433" y="113242"/>
                  <a:pt x="1556964" y="146609"/>
                  <a:pt x="1199841" y="124288"/>
                </a:cubicBezTo>
                <a:cubicBezTo>
                  <a:pt x="756862" y="187570"/>
                  <a:pt x="942084" y="168858"/>
                  <a:pt x="645659" y="193561"/>
                </a:cubicBezTo>
                <a:cubicBezTo>
                  <a:pt x="508983" y="227729"/>
                  <a:pt x="650756" y="182189"/>
                  <a:pt x="562531" y="235124"/>
                </a:cubicBezTo>
                <a:cubicBezTo>
                  <a:pt x="550008" y="242638"/>
                  <a:pt x="534030" y="242448"/>
                  <a:pt x="520968" y="248979"/>
                </a:cubicBezTo>
                <a:cubicBezTo>
                  <a:pt x="506075" y="256426"/>
                  <a:pt x="493259" y="267452"/>
                  <a:pt x="479404" y="276688"/>
                </a:cubicBezTo>
                <a:cubicBezTo>
                  <a:pt x="470168" y="290543"/>
                  <a:pt x="463469" y="306478"/>
                  <a:pt x="451695" y="318252"/>
                </a:cubicBezTo>
                <a:cubicBezTo>
                  <a:pt x="439921" y="330026"/>
                  <a:pt x="420533" y="332959"/>
                  <a:pt x="410131" y="345961"/>
                </a:cubicBezTo>
                <a:cubicBezTo>
                  <a:pt x="375047" y="389815"/>
                  <a:pt x="426774" y="399063"/>
                  <a:pt x="354713" y="429088"/>
                </a:cubicBezTo>
                <a:cubicBezTo>
                  <a:pt x="315411" y="445464"/>
                  <a:pt x="271586" y="447561"/>
                  <a:pt x="230022" y="456797"/>
                </a:cubicBezTo>
                <a:cubicBezTo>
                  <a:pt x="193077" y="452179"/>
                  <a:pt x="155912" y="449064"/>
                  <a:pt x="119186" y="442943"/>
                </a:cubicBezTo>
                <a:cubicBezTo>
                  <a:pt x="100404" y="439813"/>
                  <a:pt x="79611" y="439650"/>
                  <a:pt x="63768" y="429088"/>
                </a:cubicBezTo>
                <a:cubicBezTo>
                  <a:pt x="49913" y="419851"/>
                  <a:pt x="45295" y="401379"/>
                  <a:pt x="36059" y="387524"/>
                </a:cubicBezTo>
                <a:cubicBezTo>
                  <a:pt x="26823" y="345961"/>
                  <a:pt x="0" y="304584"/>
                  <a:pt x="8350" y="262834"/>
                </a:cubicBezTo>
                <a:cubicBezTo>
                  <a:pt x="12084" y="244163"/>
                  <a:pt x="44874" y="251341"/>
                  <a:pt x="63768" y="248979"/>
                </a:cubicBezTo>
                <a:cubicBezTo>
                  <a:pt x="155876" y="237465"/>
                  <a:pt x="248495" y="230506"/>
                  <a:pt x="340859" y="221270"/>
                </a:cubicBezTo>
                <a:cubicBezTo>
                  <a:pt x="426064" y="178667"/>
                  <a:pt x="379091" y="205018"/>
                  <a:pt x="479404" y="138143"/>
                </a:cubicBezTo>
                <a:cubicBezTo>
                  <a:pt x="493259" y="128907"/>
                  <a:pt x="504484" y="112789"/>
                  <a:pt x="520968" y="110434"/>
                </a:cubicBezTo>
                <a:cubicBezTo>
                  <a:pt x="560584" y="104774"/>
                  <a:pt x="692979" y="85282"/>
                  <a:pt x="728786" y="82724"/>
                </a:cubicBezTo>
                <a:cubicBezTo>
                  <a:pt x="821030" y="76135"/>
                  <a:pt x="913513" y="73488"/>
                  <a:pt x="1005877" y="68870"/>
                </a:cubicBezTo>
                <a:cubicBezTo>
                  <a:pt x="1019732" y="59634"/>
                  <a:pt x="1032136" y="47720"/>
                  <a:pt x="1047441" y="41161"/>
                </a:cubicBezTo>
                <a:cubicBezTo>
                  <a:pt x="1143483" y="0"/>
                  <a:pt x="1393866" y="40534"/>
                  <a:pt x="1407659" y="41161"/>
                </a:cubicBezTo>
                <a:cubicBezTo>
                  <a:pt x="1449223" y="45779"/>
                  <a:pt x="1491100" y="48140"/>
                  <a:pt x="1532350" y="55015"/>
                </a:cubicBezTo>
                <a:cubicBezTo>
                  <a:pt x="1546755" y="57416"/>
                  <a:pt x="1559456" y="66805"/>
                  <a:pt x="1573913" y="68870"/>
                </a:cubicBezTo>
                <a:cubicBezTo>
                  <a:pt x="1624410" y="76084"/>
                  <a:pt x="1675513" y="78106"/>
                  <a:pt x="1726313" y="82724"/>
                </a:cubicBezTo>
                <a:cubicBezTo>
                  <a:pt x="1699011" y="191938"/>
                  <a:pt x="1712445" y="82683"/>
                  <a:pt x="1754022" y="207415"/>
                </a:cubicBezTo>
                <a:cubicBezTo>
                  <a:pt x="1764349" y="238395"/>
                  <a:pt x="1763259" y="272070"/>
                  <a:pt x="1767877" y="304397"/>
                </a:cubicBezTo>
                <a:cubicBezTo>
                  <a:pt x="1760046" y="317449"/>
                  <a:pt x="1712459" y="385405"/>
                  <a:pt x="1712459" y="415234"/>
                </a:cubicBezTo>
                <a:cubicBezTo>
                  <a:pt x="1712459" y="443325"/>
                  <a:pt x="1721695" y="470652"/>
                  <a:pt x="1726313" y="498361"/>
                </a:cubicBezTo>
                <a:cubicBezTo>
                  <a:pt x="1717077" y="512215"/>
                  <a:pt x="1713497" y="532477"/>
                  <a:pt x="1698604" y="539924"/>
                </a:cubicBezTo>
                <a:cubicBezTo>
                  <a:pt x="1549332" y="614560"/>
                  <a:pt x="1609495" y="559762"/>
                  <a:pt x="1629331" y="539924"/>
                </a:cubicBezTo>
              </a:path>
            </a:pathLst>
          </a:custGeom>
          <a:solidFill>
            <a:schemeClr val="tx1"/>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eform 14"/>
          <p:cNvSpPr/>
          <p:nvPr/>
        </p:nvSpPr>
        <p:spPr>
          <a:xfrm>
            <a:off x="3846051" y="3213260"/>
            <a:ext cx="379585" cy="1082550"/>
          </a:xfrm>
          <a:custGeom>
            <a:avLst/>
            <a:gdLst>
              <a:gd name="connsiteX0" fmla="*/ 171767 w 379585"/>
              <a:gd name="connsiteY0" fmla="*/ 1067795 h 1082550"/>
              <a:gd name="connsiteX1" fmla="*/ 282604 w 379585"/>
              <a:gd name="connsiteY1" fmla="*/ 929249 h 1082550"/>
              <a:gd name="connsiteX2" fmla="*/ 296458 w 379585"/>
              <a:gd name="connsiteY2" fmla="*/ 887685 h 1082550"/>
              <a:gd name="connsiteX3" fmla="*/ 254894 w 379585"/>
              <a:gd name="connsiteY3" fmla="*/ 818413 h 1082550"/>
              <a:gd name="connsiteX4" fmla="*/ 241040 w 379585"/>
              <a:gd name="connsiteY4" fmla="*/ 776849 h 1082550"/>
              <a:gd name="connsiteX5" fmla="*/ 254894 w 379585"/>
              <a:gd name="connsiteY5" fmla="*/ 707576 h 1082550"/>
              <a:gd name="connsiteX6" fmla="*/ 282604 w 379585"/>
              <a:gd name="connsiteY6" fmla="*/ 652158 h 1082550"/>
              <a:gd name="connsiteX7" fmla="*/ 241040 w 379585"/>
              <a:gd name="connsiteY7" fmla="*/ 596740 h 1082550"/>
              <a:gd name="connsiteX8" fmla="*/ 254894 w 379585"/>
              <a:gd name="connsiteY8" fmla="*/ 555176 h 1082550"/>
              <a:gd name="connsiteX9" fmla="*/ 157913 w 379585"/>
              <a:gd name="connsiteY9" fmla="*/ 513613 h 1082550"/>
              <a:gd name="connsiteX10" fmla="*/ 185622 w 379585"/>
              <a:gd name="connsiteY10" fmla="*/ 472049 h 1082550"/>
              <a:gd name="connsiteX11" fmla="*/ 144058 w 379585"/>
              <a:gd name="connsiteY11" fmla="*/ 458195 h 1082550"/>
              <a:gd name="connsiteX12" fmla="*/ 19367 w 379585"/>
              <a:gd name="connsiteY12" fmla="*/ 361213 h 1082550"/>
              <a:gd name="connsiteX13" fmla="*/ 47076 w 379585"/>
              <a:gd name="connsiteY13" fmla="*/ 250376 h 1082550"/>
              <a:gd name="connsiteX14" fmla="*/ 60931 w 379585"/>
              <a:gd name="connsiteY14" fmla="*/ 28704 h 1082550"/>
              <a:gd name="connsiteX15" fmla="*/ 130204 w 379585"/>
              <a:gd name="connsiteY15" fmla="*/ 70267 h 1082550"/>
              <a:gd name="connsiteX16" fmla="*/ 144058 w 379585"/>
              <a:gd name="connsiteY16" fmla="*/ 111831 h 1082550"/>
              <a:gd name="connsiteX17" fmla="*/ 185622 w 379585"/>
              <a:gd name="connsiteY17" fmla="*/ 139540 h 1082550"/>
              <a:gd name="connsiteX18" fmla="*/ 144058 w 379585"/>
              <a:gd name="connsiteY18" fmla="*/ 153395 h 1082550"/>
              <a:gd name="connsiteX19" fmla="*/ 74785 w 379585"/>
              <a:gd name="connsiteY19" fmla="*/ 236522 h 1082550"/>
              <a:gd name="connsiteX20" fmla="*/ 60931 w 379585"/>
              <a:gd name="connsiteY20" fmla="*/ 278085 h 1082550"/>
              <a:gd name="connsiteX21" fmla="*/ 33222 w 379585"/>
              <a:gd name="connsiteY21" fmla="*/ 402776 h 1082550"/>
              <a:gd name="connsiteX22" fmla="*/ 74785 w 379585"/>
              <a:gd name="connsiteY22" fmla="*/ 416631 h 1082550"/>
              <a:gd name="connsiteX23" fmla="*/ 130204 w 379585"/>
              <a:gd name="connsiteY23" fmla="*/ 444340 h 1082550"/>
              <a:gd name="connsiteX24" fmla="*/ 171767 w 379585"/>
              <a:gd name="connsiteY24" fmla="*/ 430485 h 1082550"/>
              <a:gd name="connsiteX25" fmla="*/ 282604 w 379585"/>
              <a:gd name="connsiteY25" fmla="*/ 499758 h 1082550"/>
              <a:gd name="connsiteX26" fmla="*/ 379585 w 379585"/>
              <a:gd name="connsiteY26" fmla="*/ 527467 h 1082550"/>
              <a:gd name="connsiteX27" fmla="*/ 351876 w 379585"/>
              <a:gd name="connsiteY27" fmla="*/ 569031 h 1082550"/>
              <a:gd name="connsiteX28" fmla="*/ 282604 w 379585"/>
              <a:gd name="connsiteY28" fmla="*/ 610595 h 1082550"/>
              <a:gd name="connsiteX29" fmla="*/ 254894 w 379585"/>
              <a:gd name="connsiteY29" fmla="*/ 638304 h 1082550"/>
              <a:gd name="connsiteX30" fmla="*/ 338022 w 379585"/>
              <a:gd name="connsiteY30" fmla="*/ 679867 h 1082550"/>
              <a:gd name="connsiteX31" fmla="*/ 324167 w 379585"/>
              <a:gd name="connsiteY31" fmla="*/ 776849 h 1082550"/>
              <a:gd name="connsiteX32" fmla="*/ 268749 w 379585"/>
              <a:gd name="connsiteY32" fmla="*/ 804558 h 1082550"/>
              <a:gd name="connsiteX33" fmla="*/ 310313 w 379585"/>
              <a:gd name="connsiteY33" fmla="*/ 818413 h 1082550"/>
              <a:gd name="connsiteX34" fmla="*/ 296458 w 379585"/>
              <a:gd name="connsiteY34" fmla="*/ 873831 h 1082550"/>
              <a:gd name="connsiteX35" fmla="*/ 254894 w 379585"/>
              <a:gd name="connsiteY35" fmla="*/ 1026231 h 1082550"/>
              <a:gd name="connsiteX36" fmla="*/ 227185 w 379585"/>
              <a:gd name="connsiteY36" fmla="*/ 984667 h 1082550"/>
              <a:gd name="connsiteX37" fmla="*/ 241040 w 379585"/>
              <a:gd name="connsiteY37" fmla="*/ 943104 h 1082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79585" h="1082550">
                <a:moveTo>
                  <a:pt x="171767" y="1067795"/>
                </a:moveTo>
                <a:cubicBezTo>
                  <a:pt x="204977" y="968168"/>
                  <a:pt x="159964" y="1082550"/>
                  <a:pt x="282604" y="929249"/>
                </a:cubicBezTo>
                <a:cubicBezTo>
                  <a:pt x="291727" y="917845"/>
                  <a:pt x="291840" y="901540"/>
                  <a:pt x="296458" y="887685"/>
                </a:cubicBezTo>
                <a:cubicBezTo>
                  <a:pt x="257211" y="769942"/>
                  <a:pt x="311949" y="913503"/>
                  <a:pt x="254894" y="818413"/>
                </a:cubicBezTo>
                <a:cubicBezTo>
                  <a:pt x="247380" y="805890"/>
                  <a:pt x="245658" y="790704"/>
                  <a:pt x="241040" y="776849"/>
                </a:cubicBezTo>
                <a:cubicBezTo>
                  <a:pt x="245658" y="753758"/>
                  <a:pt x="247447" y="729916"/>
                  <a:pt x="254894" y="707576"/>
                </a:cubicBezTo>
                <a:cubicBezTo>
                  <a:pt x="261425" y="687983"/>
                  <a:pt x="285166" y="672652"/>
                  <a:pt x="282604" y="652158"/>
                </a:cubicBezTo>
                <a:cubicBezTo>
                  <a:pt x="279740" y="629245"/>
                  <a:pt x="254895" y="615213"/>
                  <a:pt x="241040" y="596740"/>
                </a:cubicBezTo>
                <a:cubicBezTo>
                  <a:pt x="245658" y="582885"/>
                  <a:pt x="247380" y="567699"/>
                  <a:pt x="254894" y="555176"/>
                </a:cubicBezTo>
                <a:cubicBezTo>
                  <a:pt x="290694" y="495510"/>
                  <a:pt x="364360" y="536551"/>
                  <a:pt x="157913" y="513613"/>
                </a:cubicBezTo>
                <a:cubicBezTo>
                  <a:pt x="167149" y="499758"/>
                  <a:pt x="189661" y="488203"/>
                  <a:pt x="185622" y="472049"/>
                </a:cubicBezTo>
                <a:cubicBezTo>
                  <a:pt x="182080" y="457881"/>
                  <a:pt x="156209" y="466296"/>
                  <a:pt x="144058" y="458195"/>
                </a:cubicBezTo>
                <a:cubicBezTo>
                  <a:pt x="100246" y="428987"/>
                  <a:pt x="19367" y="361213"/>
                  <a:pt x="19367" y="361213"/>
                </a:cubicBezTo>
                <a:cubicBezTo>
                  <a:pt x="28603" y="324267"/>
                  <a:pt x="45074" y="288406"/>
                  <a:pt x="47076" y="250376"/>
                </a:cubicBezTo>
                <a:cubicBezTo>
                  <a:pt x="60254" y="0"/>
                  <a:pt x="0" y="181029"/>
                  <a:pt x="60931" y="28704"/>
                </a:cubicBezTo>
                <a:cubicBezTo>
                  <a:pt x="84022" y="42558"/>
                  <a:pt x="111163" y="51226"/>
                  <a:pt x="130204" y="70267"/>
                </a:cubicBezTo>
                <a:cubicBezTo>
                  <a:pt x="140531" y="80594"/>
                  <a:pt x="134935" y="100427"/>
                  <a:pt x="144058" y="111831"/>
                </a:cubicBezTo>
                <a:cubicBezTo>
                  <a:pt x="154460" y="124833"/>
                  <a:pt x="171767" y="130304"/>
                  <a:pt x="185622" y="139540"/>
                </a:cubicBezTo>
                <a:cubicBezTo>
                  <a:pt x="171767" y="144158"/>
                  <a:pt x="154385" y="143068"/>
                  <a:pt x="144058" y="153395"/>
                </a:cubicBezTo>
                <a:cubicBezTo>
                  <a:pt x="3438" y="294015"/>
                  <a:pt x="218562" y="140672"/>
                  <a:pt x="74785" y="236522"/>
                </a:cubicBezTo>
                <a:cubicBezTo>
                  <a:pt x="70167" y="250376"/>
                  <a:pt x="64943" y="264043"/>
                  <a:pt x="60931" y="278085"/>
                </a:cubicBezTo>
                <a:cubicBezTo>
                  <a:pt x="47885" y="323746"/>
                  <a:pt x="42747" y="355151"/>
                  <a:pt x="33222" y="402776"/>
                </a:cubicBezTo>
                <a:cubicBezTo>
                  <a:pt x="47076" y="407394"/>
                  <a:pt x="61362" y="410878"/>
                  <a:pt x="74785" y="416631"/>
                </a:cubicBezTo>
                <a:cubicBezTo>
                  <a:pt x="93768" y="424767"/>
                  <a:pt x="109758" y="441419"/>
                  <a:pt x="130204" y="444340"/>
                </a:cubicBezTo>
                <a:cubicBezTo>
                  <a:pt x="144661" y="446405"/>
                  <a:pt x="157913" y="435103"/>
                  <a:pt x="171767" y="430485"/>
                </a:cubicBezTo>
                <a:cubicBezTo>
                  <a:pt x="265290" y="461660"/>
                  <a:pt x="153523" y="419082"/>
                  <a:pt x="282604" y="499758"/>
                </a:cubicBezTo>
                <a:cubicBezTo>
                  <a:pt x="295858" y="508042"/>
                  <a:pt x="370462" y="525186"/>
                  <a:pt x="379585" y="527467"/>
                </a:cubicBezTo>
                <a:cubicBezTo>
                  <a:pt x="370349" y="541322"/>
                  <a:pt x="364518" y="558194"/>
                  <a:pt x="351876" y="569031"/>
                </a:cubicBezTo>
                <a:cubicBezTo>
                  <a:pt x="331431" y="586556"/>
                  <a:pt x="304516" y="594943"/>
                  <a:pt x="282604" y="610595"/>
                </a:cubicBezTo>
                <a:cubicBezTo>
                  <a:pt x="271975" y="618187"/>
                  <a:pt x="264131" y="629068"/>
                  <a:pt x="254894" y="638304"/>
                </a:cubicBezTo>
                <a:cubicBezTo>
                  <a:pt x="282603" y="652158"/>
                  <a:pt x="316116" y="657961"/>
                  <a:pt x="338022" y="679867"/>
                </a:cubicBezTo>
                <a:cubicBezTo>
                  <a:pt x="369280" y="711124"/>
                  <a:pt x="350750" y="754696"/>
                  <a:pt x="324167" y="776849"/>
                </a:cubicBezTo>
                <a:cubicBezTo>
                  <a:pt x="308301" y="790071"/>
                  <a:pt x="287222" y="795322"/>
                  <a:pt x="268749" y="804558"/>
                </a:cubicBezTo>
                <a:cubicBezTo>
                  <a:pt x="282604" y="809176"/>
                  <a:pt x="304889" y="804853"/>
                  <a:pt x="310313" y="818413"/>
                </a:cubicBezTo>
                <a:cubicBezTo>
                  <a:pt x="317385" y="836092"/>
                  <a:pt x="299588" y="855049"/>
                  <a:pt x="296458" y="873831"/>
                </a:cubicBezTo>
                <a:cubicBezTo>
                  <a:pt x="273463" y="1011804"/>
                  <a:pt x="306422" y="948941"/>
                  <a:pt x="254894" y="1026231"/>
                </a:cubicBezTo>
                <a:cubicBezTo>
                  <a:pt x="245658" y="1012376"/>
                  <a:pt x="229922" y="1001092"/>
                  <a:pt x="227185" y="984667"/>
                </a:cubicBezTo>
                <a:cubicBezTo>
                  <a:pt x="224784" y="970262"/>
                  <a:pt x="241040" y="943104"/>
                  <a:pt x="241040" y="943104"/>
                </a:cubicBezTo>
              </a:path>
            </a:pathLst>
          </a:custGeom>
          <a:solidFill>
            <a:schemeClr val="tx1"/>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p:cNvSpPr/>
          <p:nvPr/>
        </p:nvSpPr>
        <p:spPr>
          <a:xfrm>
            <a:off x="4031673" y="5278582"/>
            <a:ext cx="1505910" cy="332509"/>
          </a:xfrm>
          <a:custGeom>
            <a:avLst/>
            <a:gdLst>
              <a:gd name="connsiteX0" fmla="*/ 27709 w 1505910"/>
              <a:gd name="connsiteY0" fmla="*/ 69273 h 332509"/>
              <a:gd name="connsiteX1" fmla="*/ 13854 w 1505910"/>
              <a:gd name="connsiteY1" fmla="*/ 110836 h 332509"/>
              <a:gd name="connsiteX2" fmla="*/ 207818 w 1505910"/>
              <a:gd name="connsiteY2" fmla="*/ 138545 h 332509"/>
              <a:gd name="connsiteX3" fmla="*/ 277091 w 1505910"/>
              <a:gd name="connsiteY3" fmla="*/ 152400 h 332509"/>
              <a:gd name="connsiteX4" fmla="*/ 360218 w 1505910"/>
              <a:gd name="connsiteY4" fmla="*/ 166254 h 332509"/>
              <a:gd name="connsiteX5" fmla="*/ 554182 w 1505910"/>
              <a:gd name="connsiteY5" fmla="*/ 207818 h 332509"/>
              <a:gd name="connsiteX6" fmla="*/ 595745 w 1505910"/>
              <a:gd name="connsiteY6" fmla="*/ 180109 h 332509"/>
              <a:gd name="connsiteX7" fmla="*/ 651163 w 1505910"/>
              <a:gd name="connsiteY7" fmla="*/ 124691 h 332509"/>
              <a:gd name="connsiteX8" fmla="*/ 692727 w 1505910"/>
              <a:gd name="connsiteY8" fmla="*/ 69273 h 332509"/>
              <a:gd name="connsiteX9" fmla="*/ 734291 w 1505910"/>
              <a:gd name="connsiteY9" fmla="*/ 41563 h 332509"/>
              <a:gd name="connsiteX10" fmla="*/ 789709 w 1505910"/>
              <a:gd name="connsiteY10" fmla="*/ 0 h 332509"/>
              <a:gd name="connsiteX11" fmla="*/ 831272 w 1505910"/>
              <a:gd name="connsiteY11" fmla="*/ 27709 h 332509"/>
              <a:gd name="connsiteX12" fmla="*/ 914400 w 1505910"/>
              <a:gd name="connsiteY12" fmla="*/ 0 h 332509"/>
              <a:gd name="connsiteX13" fmla="*/ 1108363 w 1505910"/>
              <a:gd name="connsiteY13" fmla="*/ 55418 h 332509"/>
              <a:gd name="connsiteX14" fmla="*/ 1191491 w 1505910"/>
              <a:gd name="connsiteY14" fmla="*/ 96982 h 332509"/>
              <a:gd name="connsiteX15" fmla="*/ 1468582 w 1505910"/>
              <a:gd name="connsiteY15" fmla="*/ 110836 h 332509"/>
              <a:gd name="connsiteX16" fmla="*/ 1496291 w 1505910"/>
              <a:gd name="connsiteY16" fmla="*/ 152400 h 332509"/>
              <a:gd name="connsiteX17" fmla="*/ 1413163 w 1505910"/>
              <a:gd name="connsiteY17" fmla="*/ 207818 h 332509"/>
              <a:gd name="connsiteX18" fmla="*/ 1343891 w 1505910"/>
              <a:gd name="connsiteY18" fmla="*/ 180109 h 332509"/>
              <a:gd name="connsiteX19" fmla="*/ 997527 w 1505910"/>
              <a:gd name="connsiteY19" fmla="*/ 138545 h 332509"/>
              <a:gd name="connsiteX20" fmla="*/ 872836 w 1505910"/>
              <a:gd name="connsiteY20" fmla="*/ 83127 h 332509"/>
              <a:gd name="connsiteX21" fmla="*/ 762000 w 1505910"/>
              <a:gd name="connsiteY21" fmla="*/ 180109 h 332509"/>
              <a:gd name="connsiteX22" fmla="*/ 720436 w 1505910"/>
              <a:gd name="connsiteY22" fmla="*/ 207818 h 332509"/>
              <a:gd name="connsiteX23" fmla="*/ 706582 w 1505910"/>
              <a:gd name="connsiteY23" fmla="*/ 249382 h 332509"/>
              <a:gd name="connsiteX24" fmla="*/ 374072 w 1505910"/>
              <a:gd name="connsiteY24" fmla="*/ 221673 h 332509"/>
              <a:gd name="connsiteX25" fmla="*/ 249382 w 1505910"/>
              <a:gd name="connsiteY25" fmla="*/ 263236 h 332509"/>
              <a:gd name="connsiteX26" fmla="*/ 207818 w 1505910"/>
              <a:gd name="connsiteY26" fmla="*/ 304800 h 332509"/>
              <a:gd name="connsiteX27" fmla="*/ 166254 w 1505910"/>
              <a:gd name="connsiteY27" fmla="*/ 332509 h 332509"/>
              <a:gd name="connsiteX28" fmla="*/ 124691 w 1505910"/>
              <a:gd name="connsiteY28" fmla="*/ 290945 h 332509"/>
              <a:gd name="connsiteX29" fmla="*/ 110836 w 1505910"/>
              <a:gd name="connsiteY29" fmla="*/ 249382 h 332509"/>
              <a:gd name="connsiteX30" fmla="*/ 69272 w 1505910"/>
              <a:gd name="connsiteY30" fmla="*/ 235527 h 332509"/>
              <a:gd name="connsiteX31" fmla="*/ 83127 w 1505910"/>
              <a:gd name="connsiteY31" fmla="*/ 193963 h 332509"/>
              <a:gd name="connsiteX32" fmla="*/ 0 w 1505910"/>
              <a:gd name="connsiteY32" fmla="*/ 138545 h 332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05910" h="332509">
                <a:moveTo>
                  <a:pt x="27709" y="69273"/>
                </a:moveTo>
                <a:cubicBezTo>
                  <a:pt x="23091" y="83127"/>
                  <a:pt x="224" y="105594"/>
                  <a:pt x="13854" y="110836"/>
                </a:cubicBezTo>
                <a:cubicBezTo>
                  <a:pt x="74812" y="134281"/>
                  <a:pt x="143775" y="125736"/>
                  <a:pt x="207818" y="138545"/>
                </a:cubicBezTo>
                <a:lnTo>
                  <a:pt x="277091" y="152400"/>
                </a:lnTo>
                <a:cubicBezTo>
                  <a:pt x="304729" y="157425"/>
                  <a:pt x="332846" y="159938"/>
                  <a:pt x="360218" y="166254"/>
                </a:cubicBezTo>
                <a:cubicBezTo>
                  <a:pt x="568847" y="214399"/>
                  <a:pt x="345973" y="178073"/>
                  <a:pt x="554182" y="207818"/>
                </a:cubicBezTo>
                <a:cubicBezTo>
                  <a:pt x="568036" y="198582"/>
                  <a:pt x="585343" y="193111"/>
                  <a:pt x="595745" y="180109"/>
                </a:cubicBezTo>
                <a:cubicBezTo>
                  <a:pt x="649483" y="112936"/>
                  <a:pt x="560482" y="154917"/>
                  <a:pt x="651163" y="124691"/>
                </a:cubicBezTo>
                <a:cubicBezTo>
                  <a:pt x="665018" y="106218"/>
                  <a:pt x="676399" y="85601"/>
                  <a:pt x="692727" y="69273"/>
                </a:cubicBezTo>
                <a:cubicBezTo>
                  <a:pt x="704501" y="57499"/>
                  <a:pt x="720741" y="51241"/>
                  <a:pt x="734291" y="41563"/>
                </a:cubicBezTo>
                <a:cubicBezTo>
                  <a:pt x="753081" y="28142"/>
                  <a:pt x="771236" y="13854"/>
                  <a:pt x="789709" y="0"/>
                </a:cubicBezTo>
                <a:cubicBezTo>
                  <a:pt x="803563" y="9236"/>
                  <a:pt x="814621" y="27709"/>
                  <a:pt x="831272" y="27709"/>
                </a:cubicBezTo>
                <a:cubicBezTo>
                  <a:pt x="860480" y="27709"/>
                  <a:pt x="914400" y="0"/>
                  <a:pt x="914400" y="0"/>
                </a:cubicBezTo>
                <a:cubicBezTo>
                  <a:pt x="979054" y="18473"/>
                  <a:pt x="1048220" y="25347"/>
                  <a:pt x="1108363" y="55418"/>
                </a:cubicBezTo>
                <a:cubicBezTo>
                  <a:pt x="1136072" y="69273"/>
                  <a:pt x="1160871" y="92271"/>
                  <a:pt x="1191491" y="96982"/>
                </a:cubicBezTo>
                <a:cubicBezTo>
                  <a:pt x="1282895" y="111044"/>
                  <a:pt x="1376218" y="106218"/>
                  <a:pt x="1468582" y="110836"/>
                </a:cubicBezTo>
                <a:cubicBezTo>
                  <a:pt x="1477818" y="124691"/>
                  <a:pt x="1493554" y="135975"/>
                  <a:pt x="1496291" y="152400"/>
                </a:cubicBezTo>
                <a:cubicBezTo>
                  <a:pt x="1505910" y="210118"/>
                  <a:pt x="1446896" y="201071"/>
                  <a:pt x="1413163" y="207818"/>
                </a:cubicBezTo>
                <a:cubicBezTo>
                  <a:pt x="1390072" y="198582"/>
                  <a:pt x="1368099" y="185805"/>
                  <a:pt x="1343891" y="180109"/>
                </a:cubicBezTo>
                <a:cubicBezTo>
                  <a:pt x="1216026" y="150023"/>
                  <a:pt x="1128853" y="148647"/>
                  <a:pt x="997527" y="138545"/>
                </a:cubicBezTo>
                <a:cubicBezTo>
                  <a:pt x="955963" y="120072"/>
                  <a:pt x="918219" y="86152"/>
                  <a:pt x="872836" y="83127"/>
                </a:cubicBezTo>
                <a:cubicBezTo>
                  <a:pt x="777313" y="76759"/>
                  <a:pt x="799513" y="135094"/>
                  <a:pt x="762000" y="180109"/>
                </a:cubicBezTo>
                <a:cubicBezTo>
                  <a:pt x="751340" y="192901"/>
                  <a:pt x="734291" y="198582"/>
                  <a:pt x="720436" y="207818"/>
                </a:cubicBezTo>
                <a:cubicBezTo>
                  <a:pt x="715818" y="221673"/>
                  <a:pt x="721039" y="247317"/>
                  <a:pt x="706582" y="249382"/>
                </a:cubicBezTo>
                <a:cubicBezTo>
                  <a:pt x="692769" y="251355"/>
                  <a:pt x="402478" y="224255"/>
                  <a:pt x="374072" y="221673"/>
                </a:cubicBezTo>
                <a:cubicBezTo>
                  <a:pt x="320881" y="232311"/>
                  <a:pt x="293996" y="231369"/>
                  <a:pt x="249382" y="263236"/>
                </a:cubicBezTo>
                <a:cubicBezTo>
                  <a:pt x="233438" y="274624"/>
                  <a:pt x="222870" y="292257"/>
                  <a:pt x="207818" y="304800"/>
                </a:cubicBezTo>
                <a:cubicBezTo>
                  <a:pt x="195026" y="315460"/>
                  <a:pt x="180109" y="323273"/>
                  <a:pt x="166254" y="332509"/>
                </a:cubicBezTo>
                <a:cubicBezTo>
                  <a:pt x="152400" y="318654"/>
                  <a:pt x="135559" y="307248"/>
                  <a:pt x="124691" y="290945"/>
                </a:cubicBezTo>
                <a:cubicBezTo>
                  <a:pt x="116590" y="278794"/>
                  <a:pt x="121163" y="259708"/>
                  <a:pt x="110836" y="249382"/>
                </a:cubicBezTo>
                <a:cubicBezTo>
                  <a:pt x="100509" y="239055"/>
                  <a:pt x="83127" y="240145"/>
                  <a:pt x="69272" y="235527"/>
                </a:cubicBezTo>
                <a:cubicBezTo>
                  <a:pt x="73890" y="221672"/>
                  <a:pt x="91615" y="205847"/>
                  <a:pt x="83127" y="193963"/>
                </a:cubicBezTo>
                <a:cubicBezTo>
                  <a:pt x="63771" y="166864"/>
                  <a:pt x="0" y="138545"/>
                  <a:pt x="0" y="138545"/>
                </a:cubicBezTo>
              </a:path>
            </a:pathLst>
          </a:custGeom>
          <a:solidFill>
            <a:schemeClr val="tx1"/>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1.gif"/>
          <p:cNvPicPr>
            <a:picLocks noChangeAspect="1"/>
          </p:cNvPicPr>
          <p:nvPr/>
        </p:nvPicPr>
        <p:blipFill>
          <a:blip r:embed="rId2"/>
          <a:stretch>
            <a:fillRect/>
          </a:stretch>
        </p:blipFill>
        <p:spPr>
          <a:xfrm>
            <a:off x="592667" y="533400"/>
            <a:ext cx="8017933" cy="5772912"/>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31.jpg"/>
          <p:cNvPicPr>
            <a:picLocks noChangeAspect="1"/>
          </p:cNvPicPr>
          <p:nvPr/>
        </p:nvPicPr>
        <p:blipFill>
          <a:blip r:embed="rId2"/>
          <a:stretch>
            <a:fillRect/>
          </a:stretch>
        </p:blipFill>
        <p:spPr>
          <a:xfrm>
            <a:off x="533401" y="273226"/>
            <a:ext cx="8153400" cy="6371091"/>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20202043">
            <a:off x="1658895" y="2650197"/>
            <a:ext cx="5724990" cy="923330"/>
          </a:xfrm>
          <a:prstGeom prst="rect">
            <a:avLst/>
          </a:prstGeom>
          <a:noFill/>
        </p:spPr>
        <p:txBody>
          <a:bodyPr wrap="square" lIns="91440" tIns="45720" rIns="91440" bIns="45720">
            <a:spAutoFit/>
          </a:bodyPr>
          <a:lstStyle/>
          <a:p>
            <a:pPr algn="ct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Thanks</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90600"/>
            <a:ext cx="8610600" cy="5638800"/>
          </a:xfrm>
        </p:spPr>
        <p:txBody>
          <a:bodyPr>
            <a:normAutofit/>
          </a:bodyPr>
          <a:lstStyle/>
          <a:p>
            <a:pPr algn="just"/>
            <a:r>
              <a:rPr lang="en-US" sz="2800" dirty="0" smtClean="0">
                <a:latin typeface="Arial" pitchFamily="34" charset="0"/>
                <a:cs typeface="Arial" pitchFamily="34" charset="0"/>
              </a:rPr>
              <a:t>Extrusive igneous rocks, or </a:t>
            </a:r>
            <a:r>
              <a:rPr lang="en-US" sz="2800" dirty="0" err="1" smtClean="0">
                <a:latin typeface="Arial" pitchFamily="34" charset="0"/>
                <a:cs typeface="Arial" pitchFamily="34" charset="0"/>
              </a:rPr>
              <a:t>volcanics</a:t>
            </a:r>
            <a:r>
              <a:rPr lang="en-US" sz="2800" dirty="0" smtClean="0">
                <a:latin typeface="Arial" pitchFamily="34" charset="0"/>
                <a:cs typeface="Arial" pitchFamily="34" charset="0"/>
              </a:rPr>
              <a:t>, form when magma makes its way to Earth's surface. The molten rock erupts or flows above the surface as lava, and then cools forming the rocks.</a:t>
            </a:r>
          </a:p>
          <a:p>
            <a:pPr algn="just"/>
            <a:endParaRPr lang="en-US" sz="2800" dirty="0" smtClean="0">
              <a:latin typeface="Arial" pitchFamily="34" charset="0"/>
              <a:cs typeface="Arial" pitchFamily="34" charset="0"/>
            </a:endParaRPr>
          </a:p>
          <a:p>
            <a:pPr algn="just"/>
            <a:r>
              <a:rPr lang="en-US" sz="2800" dirty="0" smtClean="0">
                <a:latin typeface="Arial" pitchFamily="34" charset="0"/>
                <a:cs typeface="Arial" pitchFamily="34" charset="0"/>
              </a:rPr>
              <a:t>These volcanic rocks are occur in two types of “Extrusive Forms (Shapes)”.</a:t>
            </a:r>
          </a:p>
          <a:p>
            <a:pPr algn="just"/>
            <a:endParaRPr lang="en-US" sz="2800" dirty="0" smtClean="0">
              <a:latin typeface="Arial" pitchFamily="34" charset="0"/>
              <a:cs typeface="Arial" pitchFamily="34" charset="0"/>
            </a:endParaRPr>
          </a:p>
          <a:p>
            <a:pPr lvl="1" algn="just"/>
            <a:r>
              <a:rPr lang="en-US" dirty="0" smtClean="0">
                <a:latin typeface="Arial" pitchFamily="34" charset="0"/>
                <a:cs typeface="Arial" pitchFamily="34" charset="0"/>
              </a:rPr>
              <a:t>Lava Flows</a:t>
            </a:r>
          </a:p>
          <a:p>
            <a:pPr lvl="1" algn="just"/>
            <a:r>
              <a:rPr lang="en-US" dirty="0" err="1" smtClean="0">
                <a:latin typeface="Arial" pitchFamily="34" charset="0"/>
                <a:cs typeface="Arial" pitchFamily="34" charset="0"/>
              </a:rPr>
              <a:t>Pyroclastic</a:t>
            </a:r>
            <a:r>
              <a:rPr lang="en-US" dirty="0" smtClean="0">
                <a:latin typeface="Arial" pitchFamily="34" charset="0"/>
                <a:cs typeface="Arial" pitchFamily="34" charset="0"/>
              </a:rPr>
              <a:t> Rocks</a:t>
            </a:r>
            <a:endParaRPr lang="en-US" dirty="0">
              <a:latin typeface="Arial" pitchFamily="34" charset="0"/>
              <a:cs typeface="Arial" pitchFamily="34" charset="0"/>
            </a:endParaRPr>
          </a:p>
        </p:txBody>
      </p:sp>
      <p:sp>
        <p:nvSpPr>
          <p:cNvPr id="2" name="Title 1"/>
          <p:cNvSpPr>
            <a:spLocks noGrp="1"/>
          </p:cNvSpPr>
          <p:nvPr>
            <p:ph type="title"/>
          </p:nvPr>
        </p:nvSpPr>
        <p:spPr>
          <a:xfrm>
            <a:off x="457200" y="76200"/>
            <a:ext cx="8229600" cy="792162"/>
          </a:xfrm>
        </p:spPr>
        <p:txBody>
          <a:bodyPr>
            <a:normAutofit/>
          </a:bodyPr>
          <a:lstStyle/>
          <a:p>
            <a:r>
              <a:rPr lang="en-US" sz="4000" b="1" dirty="0" smtClean="0">
                <a:latin typeface="Arial" pitchFamily="34" charset="0"/>
                <a:cs typeface="Arial" pitchFamily="34" charset="0"/>
              </a:rPr>
              <a:t>Extrusive Forms</a:t>
            </a:r>
            <a:endParaRPr lang="en-US" sz="40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914400"/>
            <a:ext cx="8839200" cy="1524000"/>
          </a:xfrm>
        </p:spPr>
        <p:txBody>
          <a:bodyPr/>
          <a:lstStyle/>
          <a:p>
            <a:pPr algn="just"/>
            <a:r>
              <a:rPr lang="en-US" sz="2800" dirty="0" smtClean="0">
                <a:latin typeface="Arial" pitchFamily="34" charset="0"/>
                <a:cs typeface="Arial" pitchFamily="34" charset="0"/>
              </a:rPr>
              <a:t>When magma comes out on surface it called “Lava”. The out pouring and spread of lava gives rise the sheet like form (shape) called “Lava Flow”.</a:t>
            </a:r>
          </a:p>
          <a:p>
            <a:pPr>
              <a:buNone/>
            </a:pPr>
            <a:endParaRPr lang="en-US" dirty="0"/>
          </a:p>
        </p:txBody>
      </p:sp>
      <p:sp>
        <p:nvSpPr>
          <p:cNvPr id="2" name="Title 1"/>
          <p:cNvSpPr>
            <a:spLocks noGrp="1"/>
          </p:cNvSpPr>
          <p:nvPr>
            <p:ph type="title"/>
          </p:nvPr>
        </p:nvSpPr>
        <p:spPr>
          <a:xfrm>
            <a:off x="457200" y="76200"/>
            <a:ext cx="8229600" cy="715962"/>
          </a:xfrm>
        </p:spPr>
        <p:txBody>
          <a:bodyPr>
            <a:normAutofit/>
          </a:bodyPr>
          <a:lstStyle/>
          <a:p>
            <a:r>
              <a:rPr lang="en-US" sz="3600" dirty="0" smtClean="0">
                <a:latin typeface="Arial" pitchFamily="34" charset="0"/>
                <a:cs typeface="Arial" pitchFamily="34" charset="0"/>
              </a:rPr>
              <a:t>Lava Flows</a:t>
            </a:r>
            <a:endParaRPr lang="en-US" sz="3600" dirty="0">
              <a:latin typeface="Arial" pitchFamily="34" charset="0"/>
              <a:cs typeface="Arial" pitchFamily="34" charset="0"/>
            </a:endParaRPr>
          </a:p>
        </p:txBody>
      </p:sp>
      <p:pic>
        <p:nvPicPr>
          <p:cNvPr id="1026" name="Picture 2"/>
          <p:cNvPicPr>
            <a:picLocks noChangeAspect="1" noChangeArrowheads="1"/>
          </p:cNvPicPr>
          <p:nvPr/>
        </p:nvPicPr>
        <p:blipFill>
          <a:blip r:embed="rId2"/>
          <a:srcRect/>
          <a:stretch>
            <a:fillRect/>
          </a:stretch>
        </p:blipFill>
        <p:spPr bwMode="auto">
          <a:xfrm>
            <a:off x="533400" y="3581400"/>
            <a:ext cx="3810000" cy="2676525"/>
          </a:xfrm>
          <a:prstGeom prst="rect">
            <a:avLst/>
          </a:prstGeom>
          <a:noFill/>
          <a:ln w="9525">
            <a:noFill/>
            <a:miter lim="800000"/>
            <a:headEnd/>
            <a:tailEnd/>
          </a:ln>
          <a:effectLst/>
        </p:spPr>
      </p:pic>
      <p:pic>
        <p:nvPicPr>
          <p:cNvPr id="5" name="Picture 2"/>
          <p:cNvPicPr>
            <a:picLocks noChangeAspect="1" noChangeArrowheads="1"/>
          </p:cNvPicPr>
          <p:nvPr/>
        </p:nvPicPr>
        <p:blipFill>
          <a:blip r:embed="rId3"/>
          <a:srcRect/>
          <a:stretch>
            <a:fillRect/>
          </a:stretch>
        </p:blipFill>
        <p:spPr bwMode="auto">
          <a:xfrm>
            <a:off x="4724400" y="3556958"/>
            <a:ext cx="3962400" cy="269144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90601"/>
            <a:ext cx="8686800" cy="1828800"/>
          </a:xfrm>
        </p:spPr>
        <p:txBody>
          <a:bodyPr>
            <a:normAutofit/>
          </a:bodyPr>
          <a:lstStyle/>
          <a:p>
            <a:pPr algn="just"/>
            <a:r>
              <a:rPr lang="en-US" sz="2800" dirty="0" smtClean="0">
                <a:latin typeface="Arial" pitchFamily="34" charset="0"/>
                <a:cs typeface="Arial" pitchFamily="34" charset="0"/>
              </a:rPr>
              <a:t>During the volcanic eruption the lava comes out along with fragments of </a:t>
            </a:r>
            <a:r>
              <a:rPr lang="en-US" sz="2800" dirty="0" err="1" smtClean="0">
                <a:latin typeface="Arial" pitchFamily="34" charset="0"/>
                <a:cs typeface="Arial" pitchFamily="34" charset="0"/>
              </a:rPr>
              <a:t>counry</a:t>
            </a:r>
            <a:r>
              <a:rPr lang="en-US" sz="2800" dirty="0" smtClean="0">
                <a:latin typeface="Arial" pitchFamily="34" charset="0"/>
                <a:cs typeface="Arial" pitchFamily="34" charset="0"/>
              </a:rPr>
              <a:t> rocks. This mixture of lava and rock fragment is called </a:t>
            </a:r>
            <a:r>
              <a:rPr lang="en-US" sz="2800" dirty="0" err="1" smtClean="0">
                <a:latin typeface="Arial" pitchFamily="34" charset="0"/>
                <a:cs typeface="Arial" pitchFamily="34" charset="0"/>
              </a:rPr>
              <a:t>pyroclastic</a:t>
            </a:r>
            <a:r>
              <a:rPr lang="en-US" sz="2800" dirty="0" smtClean="0">
                <a:latin typeface="Arial" pitchFamily="34" charset="0"/>
                <a:cs typeface="Arial" pitchFamily="34" charset="0"/>
              </a:rPr>
              <a:t> rocks. </a:t>
            </a:r>
            <a:endParaRPr lang="en-US" sz="2800" dirty="0">
              <a:latin typeface="Arial" pitchFamily="34" charset="0"/>
              <a:cs typeface="Arial" pitchFamily="34" charset="0"/>
            </a:endParaRPr>
          </a:p>
        </p:txBody>
      </p:sp>
      <p:sp>
        <p:nvSpPr>
          <p:cNvPr id="2" name="Title 1"/>
          <p:cNvSpPr>
            <a:spLocks noGrp="1"/>
          </p:cNvSpPr>
          <p:nvPr>
            <p:ph type="title"/>
          </p:nvPr>
        </p:nvSpPr>
        <p:spPr>
          <a:xfrm>
            <a:off x="457200" y="76200"/>
            <a:ext cx="8229600" cy="715962"/>
          </a:xfrm>
        </p:spPr>
        <p:txBody>
          <a:bodyPr>
            <a:normAutofit/>
          </a:bodyPr>
          <a:lstStyle/>
          <a:p>
            <a:r>
              <a:rPr lang="en-US" sz="3600" dirty="0" err="1" smtClean="0">
                <a:latin typeface="Arial" pitchFamily="34" charset="0"/>
                <a:cs typeface="Arial" pitchFamily="34" charset="0"/>
              </a:rPr>
              <a:t>Pyroclastic</a:t>
            </a:r>
            <a:r>
              <a:rPr lang="en-US" sz="3600" dirty="0" smtClean="0">
                <a:latin typeface="Arial" pitchFamily="34" charset="0"/>
                <a:cs typeface="Arial" pitchFamily="34" charset="0"/>
              </a:rPr>
              <a:t> Rocks</a:t>
            </a:r>
            <a:endParaRPr lang="en-US" sz="3600" dirty="0">
              <a:latin typeface="Arial" pitchFamily="34" charset="0"/>
              <a:cs typeface="Arial" pitchFamily="34" charset="0"/>
            </a:endParaRPr>
          </a:p>
        </p:txBody>
      </p:sp>
      <p:pic>
        <p:nvPicPr>
          <p:cNvPr id="4" name="Picture 3" descr="1.JPG"/>
          <p:cNvPicPr>
            <a:picLocks noChangeAspect="1"/>
          </p:cNvPicPr>
          <p:nvPr/>
        </p:nvPicPr>
        <p:blipFill>
          <a:blip r:embed="rId2"/>
          <a:stretch>
            <a:fillRect/>
          </a:stretch>
        </p:blipFill>
        <p:spPr>
          <a:xfrm>
            <a:off x="685800" y="3200400"/>
            <a:ext cx="3860800" cy="2895600"/>
          </a:xfrm>
          <a:prstGeom prst="rect">
            <a:avLst/>
          </a:prstGeom>
        </p:spPr>
      </p:pic>
      <p:pic>
        <p:nvPicPr>
          <p:cNvPr id="5" name="Picture 4" descr="2.jpg"/>
          <p:cNvPicPr>
            <a:picLocks noChangeAspect="1"/>
          </p:cNvPicPr>
          <p:nvPr/>
        </p:nvPicPr>
        <p:blipFill>
          <a:blip r:embed="rId3"/>
          <a:stretch>
            <a:fillRect/>
          </a:stretch>
        </p:blipFill>
        <p:spPr>
          <a:xfrm>
            <a:off x="4953000" y="3276600"/>
            <a:ext cx="3876506" cy="28194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90600"/>
            <a:ext cx="8686800" cy="5562600"/>
          </a:xfrm>
        </p:spPr>
        <p:txBody>
          <a:bodyPr/>
          <a:lstStyle/>
          <a:p>
            <a:pPr algn="just"/>
            <a:r>
              <a:rPr lang="en-US" sz="2800" dirty="0" smtClean="0">
                <a:latin typeface="Arial" pitchFamily="34" charset="0"/>
                <a:cs typeface="Arial" pitchFamily="34" charset="0"/>
              </a:rPr>
              <a:t>The forms of igneous rocks are assumed by the intrusive bodies depend upon the major geological structures like fold, fault, bedding planes etc. Accordingly there are two major categories of forms of intrusive igneous rocks:</a:t>
            </a:r>
          </a:p>
          <a:p>
            <a:pPr algn="just">
              <a:buNone/>
            </a:pPr>
            <a:endParaRPr lang="en-US" sz="2800" dirty="0" smtClean="0">
              <a:latin typeface="Arial" pitchFamily="34" charset="0"/>
              <a:cs typeface="Arial" pitchFamily="34" charset="0"/>
            </a:endParaRPr>
          </a:p>
          <a:p>
            <a:pPr lvl="1" algn="just"/>
            <a:r>
              <a:rPr lang="en-US" sz="2400" b="1" dirty="0" smtClean="0">
                <a:latin typeface="Arial" pitchFamily="34" charset="0"/>
                <a:cs typeface="Arial" pitchFamily="34" charset="0"/>
              </a:rPr>
              <a:t>Discordant Forms: </a:t>
            </a:r>
            <a:r>
              <a:rPr lang="en-US" sz="2400" dirty="0" smtClean="0">
                <a:latin typeface="Arial" pitchFamily="34" charset="0"/>
                <a:cs typeface="Arial" pitchFamily="34" charset="0"/>
              </a:rPr>
              <a:t>In this case the intrusive mass happens to cut the structures of pre-existing rocks.</a:t>
            </a:r>
          </a:p>
          <a:p>
            <a:pPr lvl="1" algn="just"/>
            <a:endParaRPr lang="en-US" sz="2400" dirty="0" smtClean="0">
              <a:latin typeface="Arial" pitchFamily="34" charset="0"/>
              <a:cs typeface="Arial" pitchFamily="34" charset="0"/>
            </a:endParaRPr>
          </a:p>
          <a:p>
            <a:pPr lvl="1" algn="just"/>
            <a:r>
              <a:rPr lang="en-US" sz="2400" b="1" dirty="0" smtClean="0">
                <a:latin typeface="Arial" pitchFamily="34" charset="0"/>
                <a:cs typeface="Arial" pitchFamily="34" charset="0"/>
              </a:rPr>
              <a:t>Concordant Forms: </a:t>
            </a:r>
            <a:r>
              <a:rPr lang="en-US" sz="2400" dirty="0" smtClean="0">
                <a:latin typeface="Arial" pitchFamily="34" charset="0"/>
                <a:cs typeface="Arial" pitchFamily="34" charset="0"/>
              </a:rPr>
              <a:t>In this case intrusive bodies run parallel to the structures of country rocks.</a:t>
            </a:r>
          </a:p>
          <a:p>
            <a:endParaRPr lang="en-US" dirty="0"/>
          </a:p>
        </p:txBody>
      </p:sp>
      <p:sp>
        <p:nvSpPr>
          <p:cNvPr id="2" name="Title 1"/>
          <p:cNvSpPr>
            <a:spLocks noGrp="1"/>
          </p:cNvSpPr>
          <p:nvPr>
            <p:ph type="title"/>
          </p:nvPr>
        </p:nvSpPr>
        <p:spPr>
          <a:xfrm>
            <a:off x="457200" y="76200"/>
            <a:ext cx="8229600" cy="868362"/>
          </a:xfrm>
        </p:spPr>
        <p:txBody>
          <a:bodyPr>
            <a:normAutofit/>
          </a:bodyPr>
          <a:lstStyle/>
          <a:p>
            <a:r>
              <a:rPr lang="en-US" sz="4000" dirty="0" smtClean="0">
                <a:latin typeface="Arial" pitchFamily="34" charset="0"/>
                <a:cs typeface="Arial" pitchFamily="34" charset="0"/>
              </a:rPr>
              <a:t>Intrusive Forms</a:t>
            </a:r>
            <a:endParaRPr lang="en-US" sz="4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28600" y="228600"/>
          <a:ext cx="8610600" cy="6045200"/>
        </p:xfrm>
        <a:graphic>
          <a:graphicData uri="http://schemas.openxmlformats.org/drawingml/2006/table">
            <a:tbl>
              <a:tblPr firstRow="1" bandRow="1">
                <a:tableStyleId>{616DA210-FB5B-4158-B5E0-FEB733F419BA}</a:tableStyleId>
              </a:tblPr>
              <a:tblGrid>
                <a:gridCol w="2743200"/>
                <a:gridCol w="3124200"/>
                <a:gridCol w="2743200"/>
              </a:tblGrid>
              <a:tr h="1473200">
                <a:tc>
                  <a:txBody>
                    <a:bodyPr/>
                    <a:lstStyle/>
                    <a:p>
                      <a:endParaRPr lang="en-US" sz="2400" dirty="0">
                        <a:latin typeface="Arial" pitchFamily="34" charset="0"/>
                        <a:cs typeface="Arial" pitchFamily="34" charset="0"/>
                      </a:endParaRPr>
                    </a:p>
                  </a:txBody>
                  <a:tcPr/>
                </a:tc>
                <a:tc>
                  <a:txBody>
                    <a:bodyPr/>
                    <a:lstStyle/>
                    <a:p>
                      <a:r>
                        <a:rPr lang="en-US" sz="2800" dirty="0" smtClean="0">
                          <a:latin typeface="Arial" pitchFamily="34" charset="0"/>
                          <a:cs typeface="Arial" pitchFamily="34" charset="0"/>
                        </a:rPr>
                        <a:t>Intrusion</a:t>
                      </a:r>
                      <a:r>
                        <a:rPr lang="en-US" sz="2800" baseline="0" dirty="0" smtClean="0">
                          <a:latin typeface="Arial" pitchFamily="34" charset="0"/>
                          <a:cs typeface="Arial" pitchFamily="34" charset="0"/>
                        </a:rPr>
                        <a:t> in</a:t>
                      </a:r>
                    </a:p>
                    <a:p>
                      <a:r>
                        <a:rPr lang="en-US" sz="2800" baseline="0" dirty="0" smtClean="0">
                          <a:latin typeface="Arial" pitchFamily="34" charset="0"/>
                          <a:cs typeface="Arial" pitchFamily="34" charset="0"/>
                        </a:rPr>
                        <a:t>Unfolded Region</a:t>
                      </a:r>
                      <a:endParaRPr lang="en-US" sz="2800" dirty="0">
                        <a:latin typeface="Arial" pitchFamily="34" charset="0"/>
                        <a:cs typeface="Arial" pitchFamily="34" charset="0"/>
                      </a:endParaRPr>
                    </a:p>
                  </a:txBody>
                  <a:tcPr/>
                </a:tc>
                <a:tc>
                  <a:txBody>
                    <a:bodyPr/>
                    <a:lstStyle/>
                    <a:p>
                      <a:r>
                        <a:rPr lang="en-US" sz="2800" dirty="0" smtClean="0">
                          <a:latin typeface="Arial" pitchFamily="34" charset="0"/>
                          <a:cs typeface="Arial" pitchFamily="34" charset="0"/>
                        </a:rPr>
                        <a:t>Intrusion in</a:t>
                      </a:r>
                    </a:p>
                    <a:p>
                      <a:r>
                        <a:rPr lang="en-US" sz="2800" dirty="0" smtClean="0">
                          <a:latin typeface="Arial" pitchFamily="34" charset="0"/>
                          <a:cs typeface="Arial" pitchFamily="34" charset="0"/>
                        </a:rPr>
                        <a:t>Folded Region</a:t>
                      </a:r>
                      <a:endParaRPr lang="en-US" sz="2800" dirty="0">
                        <a:latin typeface="Arial" pitchFamily="34" charset="0"/>
                        <a:cs typeface="Arial" pitchFamily="34" charset="0"/>
                      </a:endParaRPr>
                    </a:p>
                  </a:txBody>
                  <a:tcPr/>
                </a:tc>
              </a:tr>
              <a:tr h="1473200">
                <a:tc>
                  <a:txBody>
                    <a:bodyPr/>
                    <a:lstStyle/>
                    <a:p>
                      <a:endParaRPr lang="en-US" sz="2400" dirty="0" smtClean="0">
                        <a:latin typeface="Arial" pitchFamily="34" charset="0"/>
                        <a:cs typeface="Arial" pitchFamily="34" charset="0"/>
                      </a:endParaRPr>
                    </a:p>
                    <a:p>
                      <a:endParaRPr lang="en-US" sz="2400" dirty="0" smtClean="0">
                        <a:latin typeface="Arial" pitchFamily="34" charset="0"/>
                        <a:cs typeface="Arial" pitchFamily="34" charset="0"/>
                      </a:endParaRPr>
                    </a:p>
                    <a:p>
                      <a:r>
                        <a:rPr lang="en-US" sz="2400" dirty="0" smtClean="0">
                          <a:latin typeface="Arial" pitchFamily="34" charset="0"/>
                          <a:cs typeface="Arial" pitchFamily="34" charset="0"/>
                        </a:rPr>
                        <a:t>Concordant Forms</a:t>
                      </a:r>
                      <a:endParaRPr lang="en-US" sz="2400" dirty="0">
                        <a:latin typeface="Arial" pitchFamily="34" charset="0"/>
                        <a:cs typeface="Arial" pitchFamily="34" charset="0"/>
                      </a:endParaRPr>
                    </a:p>
                  </a:txBody>
                  <a:tcPr/>
                </a:tc>
                <a:tc>
                  <a:txBody>
                    <a:bodyPr/>
                    <a:lstStyle/>
                    <a:p>
                      <a:r>
                        <a:rPr lang="en-US" sz="2400" dirty="0" smtClean="0">
                          <a:latin typeface="Arial" pitchFamily="34" charset="0"/>
                          <a:cs typeface="Arial" pitchFamily="34" charset="0"/>
                        </a:rPr>
                        <a:t>Sill</a:t>
                      </a:r>
                    </a:p>
                    <a:p>
                      <a:endParaRPr lang="en-US" sz="2400" dirty="0" smtClean="0">
                        <a:latin typeface="Arial" pitchFamily="34" charset="0"/>
                        <a:cs typeface="Arial" pitchFamily="34" charset="0"/>
                      </a:endParaRPr>
                    </a:p>
                    <a:p>
                      <a:r>
                        <a:rPr lang="en-US" sz="2400" dirty="0" smtClean="0">
                          <a:latin typeface="Arial" pitchFamily="34" charset="0"/>
                          <a:cs typeface="Arial" pitchFamily="34" charset="0"/>
                        </a:rPr>
                        <a:t>Laccoliths</a:t>
                      </a:r>
                    </a:p>
                    <a:p>
                      <a:endParaRPr lang="en-US" sz="2400" dirty="0" smtClean="0">
                        <a:latin typeface="Arial" pitchFamily="34" charset="0"/>
                        <a:cs typeface="Arial" pitchFamily="34" charset="0"/>
                      </a:endParaRPr>
                    </a:p>
                    <a:p>
                      <a:r>
                        <a:rPr lang="en-US" sz="2400" dirty="0" err="1" smtClean="0">
                          <a:latin typeface="Arial" pitchFamily="34" charset="0"/>
                          <a:cs typeface="Arial" pitchFamily="34" charset="0"/>
                        </a:rPr>
                        <a:t>Lopoliths</a:t>
                      </a:r>
                      <a:endParaRPr lang="en-US" sz="2400" dirty="0">
                        <a:latin typeface="Arial" pitchFamily="34" charset="0"/>
                        <a:cs typeface="Arial" pitchFamily="34" charset="0"/>
                      </a:endParaRPr>
                    </a:p>
                  </a:txBody>
                  <a:tcPr/>
                </a:tc>
                <a:tc>
                  <a:txBody>
                    <a:bodyPr/>
                    <a:lstStyle/>
                    <a:p>
                      <a:r>
                        <a:rPr lang="en-US" sz="2400" dirty="0" err="1" smtClean="0">
                          <a:latin typeface="Arial" pitchFamily="34" charset="0"/>
                          <a:cs typeface="Arial" pitchFamily="34" charset="0"/>
                        </a:rPr>
                        <a:t>Phacolith</a:t>
                      </a:r>
                      <a:endParaRPr lang="en-US" sz="2400" dirty="0" smtClean="0">
                        <a:latin typeface="Arial" pitchFamily="34" charset="0"/>
                        <a:cs typeface="Arial" pitchFamily="34" charset="0"/>
                      </a:endParaRPr>
                    </a:p>
                    <a:p>
                      <a:endParaRPr lang="en-US" sz="2400" dirty="0" smtClean="0">
                        <a:latin typeface="Arial" pitchFamily="34" charset="0"/>
                        <a:cs typeface="Arial" pitchFamily="34" charset="0"/>
                      </a:endParaRPr>
                    </a:p>
                    <a:p>
                      <a:r>
                        <a:rPr lang="en-US" sz="2400" dirty="0" smtClean="0">
                          <a:latin typeface="Arial" pitchFamily="34" charset="0"/>
                          <a:cs typeface="Arial" pitchFamily="34" charset="0"/>
                        </a:rPr>
                        <a:t>Concordant Batholiths</a:t>
                      </a:r>
                      <a:endParaRPr lang="en-US" sz="2400" dirty="0">
                        <a:latin typeface="Arial" pitchFamily="34" charset="0"/>
                        <a:cs typeface="Arial" pitchFamily="34" charset="0"/>
                      </a:endParaRPr>
                    </a:p>
                  </a:txBody>
                  <a:tcPr/>
                </a:tc>
              </a:tr>
              <a:tr h="1473200">
                <a:tc>
                  <a:txBody>
                    <a:bodyPr/>
                    <a:lstStyle/>
                    <a:p>
                      <a:endParaRPr lang="en-US" sz="2400" dirty="0" smtClean="0">
                        <a:latin typeface="Arial" pitchFamily="34" charset="0"/>
                        <a:cs typeface="Arial" pitchFamily="34" charset="0"/>
                      </a:endParaRPr>
                    </a:p>
                    <a:p>
                      <a:endParaRPr lang="en-US" sz="2400" dirty="0" smtClean="0">
                        <a:latin typeface="Arial" pitchFamily="34" charset="0"/>
                        <a:cs typeface="Arial" pitchFamily="34" charset="0"/>
                      </a:endParaRPr>
                    </a:p>
                    <a:p>
                      <a:r>
                        <a:rPr lang="en-US" sz="2400" dirty="0" smtClean="0">
                          <a:latin typeface="Arial" pitchFamily="34" charset="0"/>
                          <a:cs typeface="Arial" pitchFamily="34" charset="0"/>
                        </a:rPr>
                        <a:t>Discordant Forms</a:t>
                      </a:r>
                      <a:endParaRPr lang="en-US" sz="2400" dirty="0">
                        <a:latin typeface="Arial" pitchFamily="34" charset="0"/>
                        <a:cs typeface="Arial" pitchFamily="34" charset="0"/>
                      </a:endParaRPr>
                    </a:p>
                  </a:txBody>
                  <a:tcPr/>
                </a:tc>
                <a:tc>
                  <a:txBody>
                    <a:bodyPr/>
                    <a:lstStyle/>
                    <a:p>
                      <a:r>
                        <a:rPr lang="en-US" sz="2400" dirty="0" smtClean="0">
                          <a:latin typeface="Arial" pitchFamily="34" charset="0"/>
                          <a:cs typeface="Arial" pitchFamily="34" charset="0"/>
                        </a:rPr>
                        <a:t>Dykes</a:t>
                      </a:r>
                    </a:p>
                    <a:p>
                      <a:endParaRPr lang="en-US" sz="2400" dirty="0" smtClean="0">
                        <a:latin typeface="Arial" pitchFamily="34" charset="0"/>
                        <a:cs typeface="Arial" pitchFamily="34" charset="0"/>
                      </a:endParaRPr>
                    </a:p>
                    <a:p>
                      <a:r>
                        <a:rPr lang="en-US" sz="2400" dirty="0" smtClean="0">
                          <a:latin typeface="Arial" pitchFamily="34" charset="0"/>
                          <a:cs typeface="Arial" pitchFamily="34" charset="0"/>
                        </a:rPr>
                        <a:t>Cone Sheet</a:t>
                      </a:r>
                    </a:p>
                    <a:p>
                      <a:endParaRPr lang="en-US" sz="2400" dirty="0" smtClean="0">
                        <a:latin typeface="Arial" pitchFamily="34" charset="0"/>
                        <a:cs typeface="Arial" pitchFamily="34" charset="0"/>
                      </a:endParaRPr>
                    </a:p>
                    <a:p>
                      <a:r>
                        <a:rPr lang="en-US" sz="2400" dirty="0" smtClean="0">
                          <a:latin typeface="Arial" pitchFamily="34" charset="0"/>
                          <a:cs typeface="Arial" pitchFamily="34" charset="0"/>
                        </a:rPr>
                        <a:t>Volcanic Neck</a:t>
                      </a:r>
                    </a:p>
                    <a:p>
                      <a:endParaRPr lang="en-US" sz="2400" dirty="0" smtClean="0">
                        <a:latin typeface="Arial" pitchFamily="34" charset="0"/>
                        <a:cs typeface="Arial" pitchFamily="34" charset="0"/>
                      </a:endParaRPr>
                    </a:p>
                    <a:p>
                      <a:r>
                        <a:rPr lang="en-US" sz="2400" dirty="0" smtClean="0">
                          <a:latin typeface="Arial" pitchFamily="34" charset="0"/>
                          <a:cs typeface="Arial" pitchFamily="34" charset="0"/>
                        </a:rPr>
                        <a:t>Ring Dykes</a:t>
                      </a:r>
                      <a:endParaRPr lang="en-US" sz="2400" dirty="0">
                        <a:latin typeface="Arial" pitchFamily="34" charset="0"/>
                        <a:cs typeface="Arial" pitchFamily="34" charset="0"/>
                      </a:endParaRPr>
                    </a:p>
                  </a:txBody>
                  <a:tcPr/>
                </a:tc>
                <a:tc>
                  <a:txBody>
                    <a:bodyPr/>
                    <a:lstStyle/>
                    <a:p>
                      <a:r>
                        <a:rPr lang="en-US" sz="2400" dirty="0" smtClean="0">
                          <a:latin typeface="Arial" pitchFamily="34" charset="0"/>
                          <a:cs typeface="Arial" pitchFamily="34" charset="0"/>
                        </a:rPr>
                        <a:t>Discordant Batholiths</a:t>
                      </a:r>
                    </a:p>
                    <a:p>
                      <a:endParaRPr lang="en-US" sz="2400" dirty="0" smtClean="0">
                        <a:latin typeface="Arial" pitchFamily="34" charset="0"/>
                        <a:cs typeface="Arial" pitchFamily="34" charset="0"/>
                      </a:endParaRPr>
                    </a:p>
                    <a:p>
                      <a:r>
                        <a:rPr lang="en-US" sz="2400" dirty="0" err="1" smtClean="0">
                          <a:latin typeface="Arial" pitchFamily="34" charset="0"/>
                          <a:cs typeface="Arial" pitchFamily="34" charset="0"/>
                        </a:rPr>
                        <a:t>Chonolith</a:t>
                      </a:r>
                      <a:endParaRPr lang="en-US" sz="2400" dirty="0">
                        <a:latin typeface="Arial" pitchFamily="34" charset="0"/>
                        <a:cs typeface="Arial" pitchFamily="34" charset="0"/>
                      </a:endParaRPr>
                    </a:p>
                  </a:txBody>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14400"/>
            <a:ext cx="8686800" cy="5211763"/>
          </a:xfrm>
        </p:spPr>
        <p:txBody>
          <a:bodyPr>
            <a:normAutofit/>
          </a:bodyPr>
          <a:lstStyle/>
          <a:p>
            <a:pPr algn="just"/>
            <a:r>
              <a:rPr lang="en-US" sz="2800" dirty="0" smtClean="0">
                <a:latin typeface="Arial" pitchFamily="34" charset="0"/>
                <a:cs typeface="Arial" pitchFamily="34" charset="0"/>
              </a:rPr>
              <a:t>Sills are relatively thin tabular sheet of magma that penetrates parallel to the bedding planes.</a:t>
            </a:r>
          </a:p>
          <a:p>
            <a:pPr algn="just"/>
            <a:endParaRPr lang="en-US" sz="2800" dirty="0" smtClean="0">
              <a:latin typeface="Arial" pitchFamily="34" charset="0"/>
              <a:cs typeface="Arial" pitchFamily="34" charset="0"/>
            </a:endParaRPr>
          </a:p>
          <a:p>
            <a:pPr algn="just"/>
            <a:r>
              <a:rPr lang="en-US" sz="2800" dirty="0" smtClean="0">
                <a:latin typeface="Arial" pitchFamily="34" charset="0"/>
                <a:cs typeface="Arial" pitchFamily="34" charset="0"/>
              </a:rPr>
              <a:t>The Sills are generally horizontal and the thickness vary from few inches to many meters. Similarly the length  may extends for few meters to 100s of km. </a:t>
            </a:r>
          </a:p>
          <a:p>
            <a:pPr algn="just">
              <a:buNone/>
            </a:pPr>
            <a:endParaRPr lang="en-US" sz="2800" dirty="0" smtClean="0">
              <a:latin typeface="Arial" pitchFamily="34" charset="0"/>
              <a:cs typeface="Arial" pitchFamily="34" charset="0"/>
            </a:endParaRPr>
          </a:p>
          <a:p>
            <a:pPr algn="just"/>
            <a:r>
              <a:rPr lang="en-US" sz="2800" dirty="0" smtClean="0">
                <a:latin typeface="Arial" pitchFamily="34" charset="0"/>
                <a:cs typeface="Arial" pitchFamily="34" charset="0"/>
              </a:rPr>
              <a:t>Since basic magma are more fluid then acidic magma- mostly sills are made up of gabbros, dolerites and basalts</a:t>
            </a:r>
          </a:p>
          <a:p>
            <a:pPr algn="just"/>
            <a:endParaRPr lang="en-US" sz="2800" dirty="0">
              <a:latin typeface="Arial" pitchFamily="34" charset="0"/>
              <a:cs typeface="Arial" pitchFamily="34" charset="0"/>
            </a:endParaRPr>
          </a:p>
        </p:txBody>
      </p:sp>
      <p:sp>
        <p:nvSpPr>
          <p:cNvPr id="2" name="Title 1"/>
          <p:cNvSpPr>
            <a:spLocks noGrp="1"/>
          </p:cNvSpPr>
          <p:nvPr>
            <p:ph type="title"/>
          </p:nvPr>
        </p:nvSpPr>
        <p:spPr>
          <a:xfrm>
            <a:off x="457200" y="76200"/>
            <a:ext cx="8229600" cy="868362"/>
          </a:xfrm>
        </p:spPr>
        <p:txBody>
          <a:bodyPr>
            <a:normAutofit/>
          </a:bodyPr>
          <a:lstStyle/>
          <a:p>
            <a:r>
              <a:rPr lang="en-US" sz="3600" dirty="0" smtClean="0">
                <a:latin typeface="Arial" pitchFamily="34" charset="0"/>
                <a:cs typeface="Arial" pitchFamily="34" charset="0"/>
              </a:rPr>
              <a:t>Sills</a:t>
            </a:r>
            <a:endParaRPr lang="en-US" sz="36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5.jpg"/>
          <p:cNvPicPr>
            <a:picLocks noChangeAspect="1"/>
          </p:cNvPicPr>
          <p:nvPr/>
        </p:nvPicPr>
        <p:blipFill>
          <a:blip r:embed="rId2"/>
          <a:stretch>
            <a:fillRect/>
          </a:stretch>
        </p:blipFill>
        <p:spPr>
          <a:xfrm>
            <a:off x="381000" y="3657600"/>
            <a:ext cx="4272311" cy="2895600"/>
          </a:xfrm>
          <a:prstGeom prst="rect">
            <a:avLst/>
          </a:prstGeom>
        </p:spPr>
      </p:pic>
      <p:pic>
        <p:nvPicPr>
          <p:cNvPr id="4" name="Picture 3" descr="22.jpg"/>
          <p:cNvPicPr>
            <a:picLocks noChangeAspect="1"/>
          </p:cNvPicPr>
          <p:nvPr/>
        </p:nvPicPr>
        <p:blipFill>
          <a:blip r:embed="rId3"/>
          <a:stretch>
            <a:fillRect/>
          </a:stretch>
        </p:blipFill>
        <p:spPr>
          <a:xfrm>
            <a:off x="1981200" y="253756"/>
            <a:ext cx="5257800" cy="2854765"/>
          </a:xfrm>
          <a:prstGeom prst="rect">
            <a:avLst/>
          </a:prstGeom>
        </p:spPr>
      </p:pic>
      <p:pic>
        <p:nvPicPr>
          <p:cNvPr id="6" name="Picture 5" descr="24.jpg"/>
          <p:cNvPicPr>
            <a:picLocks noChangeAspect="1"/>
          </p:cNvPicPr>
          <p:nvPr/>
        </p:nvPicPr>
        <p:blipFill>
          <a:blip r:embed="rId4"/>
          <a:stretch>
            <a:fillRect/>
          </a:stretch>
        </p:blipFill>
        <p:spPr>
          <a:xfrm>
            <a:off x="5249279" y="3733800"/>
            <a:ext cx="3505687" cy="2743200"/>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235</TotalTime>
  <Words>745</Words>
  <Application>Microsoft Office PowerPoint</Application>
  <PresentationFormat>On-screen Show (4:3)</PresentationFormat>
  <Paragraphs>131</Paragraphs>
  <Slides>25</Slides>
  <Notes>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Concourse</vt:lpstr>
      <vt:lpstr>FORMS OF IGNEOUS ROCKS</vt:lpstr>
      <vt:lpstr>The Rock Cycle</vt:lpstr>
      <vt:lpstr>Extrusive Forms</vt:lpstr>
      <vt:lpstr>Lava Flows</vt:lpstr>
      <vt:lpstr>Pyroclastic Rocks</vt:lpstr>
      <vt:lpstr>Intrusive Forms</vt:lpstr>
      <vt:lpstr>Slide 7</vt:lpstr>
      <vt:lpstr>Sills</vt:lpstr>
      <vt:lpstr>Slide 9</vt:lpstr>
      <vt:lpstr>Laccoliths</vt:lpstr>
      <vt:lpstr>Lopoliths</vt:lpstr>
      <vt:lpstr>Slide 12</vt:lpstr>
      <vt:lpstr>Dykes</vt:lpstr>
      <vt:lpstr>Slide 14</vt:lpstr>
      <vt:lpstr>Cone-sheets &amp; Ring Dykes</vt:lpstr>
      <vt:lpstr>Volcanic neck</vt:lpstr>
      <vt:lpstr>Phacolith</vt:lpstr>
      <vt:lpstr>Batholiths</vt:lpstr>
      <vt:lpstr>Slide 19</vt:lpstr>
      <vt:lpstr>Slide 20</vt:lpstr>
      <vt:lpstr>Slide 21</vt:lpstr>
      <vt:lpstr>Chonoliths </vt:lpstr>
      <vt:lpstr>Slide 23</vt:lpstr>
      <vt:lpstr>Slide 24</vt:lpstr>
      <vt:lpstr>Slide 25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FORMS OF IGNEOUS ROCKS</dc:title>
  <dc:creator/>
  <cp:lastModifiedBy>geology2</cp:lastModifiedBy>
  <cp:revision>55</cp:revision>
  <dcterms:created xsi:type="dcterms:W3CDTF">2006-08-16T00:00:00Z</dcterms:created>
  <dcterms:modified xsi:type="dcterms:W3CDTF">2020-10-19T04:48:48Z</dcterms:modified>
</cp:coreProperties>
</file>